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834" r:id="rId2"/>
    <p:sldId id="297" r:id="rId3"/>
    <p:sldId id="845" r:id="rId4"/>
    <p:sldId id="848" r:id="rId5"/>
    <p:sldId id="840" r:id="rId6"/>
    <p:sldId id="842" r:id="rId7"/>
    <p:sldId id="833" r:id="rId8"/>
    <p:sldId id="267" r:id="rId9"/>
    <p:sldId id="850" r:id="rId10"/>
    <p:sldId id="300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8"/>
  </p:normalViewPr>
  <p:slideViewPr>
    <p:cSldViewPr snapToGrid="0" snapToObjects="1">
      <p:cViewPr varScale="1">
        <p:scale>
          <a:sx n="88" d="100"/>
          <a:sy n="8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FD-8C47-87A4-8E852FB747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FD-8C47-87A4-8E852FB747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FD-8C47-87A4-8E852FB747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FD-8C47-87A4-8E852FB74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Sheet1!$F$6:$F$9</c:f>
              <c:strCache>
                <c:ptCount val="4"/>
                <c:pt idx="0">
                  <c:v>INSTITUSI</c:v>
                </c:pt>
                <c:pt idx="1">
                  <c:v>PRESTASI MANDIRI</c:v>
                </c:pt>
                <c:pt idx="2">
                  <c:v>PRESTASI BELMAWA</c:v>
                </c:pt>
                <c:pt idx="3">
                  <c:v>NON LOMBA</c:v>
                </c:pt>
              </c:strCache>
            </c:strRef>
          </c:cat>
          <c:val>
            <c:numRef>
              <c:f>Sheet1!$G$6:$G$9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50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FD-8C47-87A4-8E852FB747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70098693467272"/>
          <c:y val="8.6395450568678922E-2"/>
          <c:w val="0.32604619840750559"/>
          <c:h val="0.91360454943132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Sheet1!$E$7</c:f>
              <c:strCache>
                <c:ptCount val="1"/>
                <c:pt idx="0">
                  <c:v>Rangking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61614842746744E-2"/>
                  <c:y val="-8.62361648672506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A0-B641-BFE5-66DA4CBD2A53}"/>
                </c:ext>
              </c:extLst>
            </c:dLbl>
            <c:dLbl>
              <c:idx val="1"/>
              <c:layout>
                <c:manualLayout>
                  <c:x val="-4.4044719353869423E-2"/>
                  <c:y val="-9.51571474397248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A0-B641-BFE5-66DA4CBD2A53}"/>
                </c:ext>
              </c:extLst>
            </c:dLbl>
            <c:dLbl>
              <c:idx val="2"/>
              <c:layout>
                <c:manualLayout>
                  <c:x val="-4.9401862964266449E-2"/>
                  <c:y val="-8.623616486725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A0-B641-BFE5-66DA4CBD2A53}"/>
                </c:ext>
              </c:extLst>
            </c:dLbl>
            <c:dLbl>
              <c:idx val="3"/>
              <c:layout>
                <c:manualLayout>
                  <c:x val="-4.761614842746744E-2"/>
                  <c:y val="-9.8130808297216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???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A0-B641-BFE5-66DA4CBD2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Sheet1!$D$8:$D$11</c:f>
              <c:strCache>
                <c:ptCount val="4"/>
                <c:pt idx="0">
                  <c:v>TAHUN 2017</c:v>
                </c:pt>
                <c:pt idx="1">
                  <c:v>TAHUN 2018</c:v>
                </c:pt>
                <c:pt idx="2">
                  <c:v>TAHUN 2019</c:v>
                </c:pt>
                <c:pt idx="3">
                  <c:v>TAHUN 2020</c:v>
                </c:pt>
              </c:strCache>
            </c:strRef>
          </c:cat>
          <c:val>
            <c:numRef>
              <c:f>Sheet1!$E$8:$E$11</c:f>
              <c:numCache>
                <c:formatCode>General</c:formatCode>
                <c:ptCount val="4"/>
                <c:pt idx="0">
                  <c:v>40</c:v>
                </c:pt>
                <c:pt idx="1">
                  <c:v>28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A0-B641-BFE5-66DA4CBD2A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9310863"/>
        <c:axId val="668363311"/>
      </c:lineChart>
      <c:catAx>
        <c:axId val="6693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363311"/>
        <c:crosses val="autoZero"/>
        <c:auto val="1"/>
        <c:lblAlgn val="ctr"/>
        <c:lblOffset val="100"/>
        <c:noMultiLvlLbl val="0"/>
      </c:catAx>
      <c:valAx>
        <c:axId val="668363311"/>
        <c:scaling>
          <c:orientation val="minMax"/>
        </c:scaling>
        <c:delete val="1"/>
        <c:axPos val="l"/>
        <c:majorGridlines>
          <c:spPr>
            <a:ln w="12700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931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Sheet2!$D$9:$D$21</c:f>
              <c:strCache>
                <c:ptCount val="13"/>
                <c:pt idx="0">
                  <c:v>FAPET</c:v>
                </c:pt>
                <c:pt idx="1">
                  <c:v>FEB</c:v>
                </c:pt>
                <c:pt idx="2">
                  <c:v>FH</c:v>
                </c:pt>
                <c:pt idx="3">
                  <c:v>FIB</c:v>
                </c:pt>
                <c:pt idx="4">
                  <c:v>FISIP</c:v>
                </c:pt>
                <c:pt idx="5">
                  <c:v>FK</c:v>
                </c:pt>
                <c:pt idx="6">
                  <c:v>FKH</c:v>
                </c:pt>
                <c:pt idx="7">
                  <c:v>FKP</c:v>
                </c:pt>
                <c:pt idx="8">
                  <c:v>FMIPA</c:v>
                </c:pt>
                <c:pt idx="9">
                  <c:v>FP</c:v>
                </c:pt>
                <c:pt idx="10">
                  <c:v>FPAR</c:v>
                </c:pt>
                <c:pt idx="11">
                  <c:v>FT</c:v>
                </c:pt>
                <c:pt idx="12">
                  <c:v>FTP</c:v>
                </c:pt>
              </c:strCache>
            </c:strRef>
          </c:cat>
          <c:val>
            <c:numRef>
              <c:f>Sheet2!$E$9:$E$21</c:f>
              <c:numCache>
                <c:formatCode>General</c:formatCode>
                <c:ptCount val="13"/>
                <c:pt idx="0">
                  <c:v>19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7</c:v>
                </c:pt>
                <c:pt idx="5">
                  <c:v>170</c:v>
                </c:pt>
                <c:pt idx="6">
                  <c:v>56</c:v>
                </c:pt>
                <c:pt idx="7">
                  <c:v>36</c:v>
                </c:pt>
                <c:pt idx="8">
                  <c:v>127</c:v>
                </c:pt>
                <c:pt idx="9">
                  <c:v>41</c:v>
                </c:pt>
                <c:pt idx="10">
                  <c:v>11</c:v>
                </c:pt>
                <c:pt idx="11">
                  <c:v>77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8-6846-B714-BA73BEFEF8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1878288"/>
        <c:axId val="2094116192"/>
      </c:barChart>
      <c:catAx>
        <c:axId val="2061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116192"/>
        <c:crosses val="autoZero"/>
        <c:auto val="1"/>
        <c:lblAlgn val="ctr"/>
        <c:lblOffset val="100"/>
        <c:noMultiLvlLbl val="0"/>
      </c:catAx>
      <c:valAx>
        <c:axId val="209411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TARGET  PROPOSAL PKM DAN KBMI PER FAKULTAS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537024555811993E-2"/>
          <c:y val="0.25282999998033501"/>
          <c:w val="0.95732699052210579"/>
          <c:h val="0.54887714421924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Sheet3!$C$19</c:f>
              <c:strCache>
                <c:ptCount val="1"/>
                <c:pt idx="0">
                  <c:v>PKM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Sheet3!$B$20:$B$32</c:f>
              <c:strCache>
                <c:ptCount val="13"/>
                <c:pt idx="0">
                  <c:v>FISIP</c:v>
                </c:pt>
                <c:pt idx="1">
                  <c:v>FPAR</c:v>
                </c:pt>
                <c:pt idx="2">
                  <c:v>FTP</c:v>
                </c:pt>
                <c:pt idx="3">
                  <c:v>FKH</c:v>
                </c:pt>
                <c:pt idx="4">
                  <c:v>FMIPA</c:v>
                </c:pt>
                <c:pt idx="5">
                  <c:v>FEB</c:v>
                </c:pt>
                <c:pt idx="6">
                  <c:v>FPAR</c:v>
                </c:pt>
                <c:pt idx="7">
                  <c:v>FKP</c:v>
                </c:pt>
                <c:pt idx="8">
                  <c:v>FIB</c:v>
                </c:pt>
                <c:pt idx="9">
                  <c:v>FK</c:v>
                </c:pt>
                <c:pt idx="10">
                  <c:v>FAPET</c:v>
                </c:pt>
                <c:pt idx="11">
                  <c:v>FH</c:v>
                </c:pt>
                <c:pt idx="12">
                  <c:v>FT</c:v>
                </c:pt>
              </c:strCache>
            </c:strRef>
          </c:cat>
          <c:val>
            <c:numRef>
              <c:f>Sheet3!$C$20:$C$32</c:f>
              <c:numCache>
                <c:formatCode>0</c:formatCode>
                <c:ptCount val="13"/>
                <c:pt idx="0">
                  <c:v>30.824999999999999</c:v>
                </c:pt>
                <c:pt idx="1">
                  <c:v>35.35</c:v>
                </c:pt>
                <c:pt idx="2">
                  <c:v>23.8</c:v>
                </c:pt>
                <c:pt idx="3">
                  <c:v>18.2</c:v>
                </c:pt>
                <c:pt idx="4">
                  <c:v>42.125</c:v>
                </c:pt>
                <c:pt idx="5">
                  <c:v>135.625</c:v>
                </c:pt>
                <c:pt idx="6">
                  <c:v>40.15</c:v>
                </c:pt>
                <c:pt idx="7">
                  <c:v>15</c:v>
                </c:pt>
                <c:pt idx="8">
                  <c:v>56.4</c:v>
                </c:pt>
                <c:pt idx="9">
                  <c:v>115</c:v>
                </c:pt>
                <c:pt idx="10">
                  <c:v>14</c:v>
                </c:pt>
                <c:pt idx="11">
                  <c:v>73.5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5-AF4D-8632-08F7A0FE1752}"/>
            </c:ext>
          </c:extLst>
        </c:ser>
        <c:ser>
          <c:idx val="1"/>
          <c:order val="1"/>
          <c:tx>
            <c:strRef>
              <c:f>Sheet3!$D$19</c:f>
              <c:strCache>
                <c:ptCount val="1"/>
                <c:pt idx="0">
                  <c:v>KBMI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Sheet3!$B$20:$B$32</c:f>
              <c:strCache>
                <c:ptCount val="13"/>
                <c:pt idx="0">
                  <c:v>FISIP</c:v>
                </c:pt>
                <c:pt idx="1">
                  <c:v>FPAR</c:v>
                </c:pt>
                <c:pt idx="2">
                  <c:v>FTP</c:v>
                </c:pt>
                <c:pt idx="3">
                  <c:v>FKH</c:v>
                </c:pt>
                <c:pt idx="4">
                  <c:v>FMIPA</c:v>
                </c:pt>
                <c:pt idx="5">
                  <c:v>FEB</c:v>
                </c:pt>
                <c:pt idx="6">
                  <c:v>FPAR</c:v>
                </c:pt>
                <c:pt idx="7">
                  <c:v>FKP</c:v>
                </c:pt>
                <c:pt idx="8">
                  <c:v>FIB</c:v>
                </c:pt>
                <c:pt idx="9">
                  <c:v>FK</c:v>
                </c:pt>
                <c:pt idx="10">
                  <c:v>FAPET</c:v>
                </c:pt>
                <c:pt idx="11">
                  <c:v>FH</c:v>
                </c:pt>
                <c:pt idx="12">
                  <c:v>FT</c:v>
                </c:pt>
              </c:strCache>
            </c:strRef>
          </c:cat>
          <c:val>
            <c:numRef>
              <c:f>Sheet3!$D$20:$D$32</c:f>
              <c:numCache>
                <c:formatCode>0</c:formatCode>
                <c:ptCount val="13"/>
                <c:pt idx="0">
                  <c:v>4.4512635379061374</c:v>
                </c:pt>
                <c:pt idx="1">
                  <c:v>5.1046931407942235</c:v>
                </c:pt>
                <c:pt idx="2">
                  <c:v>3.4368231046931408</c:v>
                </c:pt>
                <c:pt idx="3">
                  <c:v>2.628158844765343</c:v>
                </c:pt>
                <c:pt idx="4">
                  <c:v>6.0830324909747295</c:v>
                </c:pt>
                <c:pt idx="5">
                  <c:v>19.584837545126355</c:v>
                </c:pt>
                <c:pt idx="6">
                  <c:v>5.7978339350180503</c:v>
                </c:pt>
                <c:pt idx="7">
                  <c:v>1.848375451263538</c:v>
                </c:pt>
                <c:pt idx="8">
                  <c:v>8.1444043321299642</c:v>
                </c:pt>
                <c:pt idx="9">
                  <c:v>16.303249097472925</c:v>
                </c:pt>
                <c:pt idx="10">
                  <c:v>1.8664259927797835</c:v>
                </c:pt>
                <c:pt idx="11">
                  <c:v>10.613718411552346</c:v>
                </c:pt>
                <c:pt idx="12">
                  <c:v>14.274368231046932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5-AF4D-8632-08F7A0FE17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7487999"/>
        <c:axId val="669435983"/>
      </c:barChart>
      <c:catAx>
        <c:axId val="66748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435983"/>
        <c:crosses val="autoZero"/>
        <c:auto val="1"/>
        <c:lblAlgn val="ctr"/>
        <c:lblOffset val="100"/>
        <c:noMultiLvlLbl val="0"/>
      </c:catAx>
      <c:valAx>
        <c:axId val="669435983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6748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9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2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9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B330-5D2F-DE4D-871A-78CF394401A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088E-9382-424B-8E84-DC75A03E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0676CC7-9236-4B46-82B0-530394D3D3A0}"/>
              </a:ext>
            </a:extLst>
          </p:cNvPr>
          <p:cNvSpPr txBox="1">
            <a:spLocks/>
          </p:cNvSpPr>
          <p:nvPr/>
        </p:nvSpPr>
        <p:spPr>
          <a:xfrm>
            <a:off x="2307770" y="5846895"/>
            <a:ext cx="6836229" cy="901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UDAYANA STUDENT CREATIVE CENTRE  (USCC)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RAKER BIDANG KEMAHASISWAAN UNIVERSITAS UDAYANA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SELASA, 11 FEBRUARI  JANUARI 2020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74BD6C4-6F88-DA45-B61D-5B885E949BB5}"/>
              </a:ext>
            </a:extLst>
          </p:cNvPr>
          <p:cNvSpPr txBox="1">
            <a:spLocks/>
          </p:cNvSpPr>
          <p:nvPr/>
        </p:nvSpPr>
        <p:spPr>
          <a:xfrm>
            <a:off x="1480457" y="5740707"/>
            <a:ext cx="7329714" cy="872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2052" name="Picture 4" descr="Logo Unud (Universitas Udayana) Original">
            <a:extLst>
              <a:ext uri="{FF2B5EF4-FFF2-40B4-BE49-F238E27FC236}">
                <a16:creationId xmlns:a16="http://schemas.microsoft.com/office/drawing/2014/main" id="{F0A0C8DE-8B20-C64A-92C2-B917C8AC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33" y="5543003"/>
            <a:ext cx="1001486" cy="10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020">
            <a:extLst>
              <a:ext uri="{FF2B5EF4-FFF2-40B4-BE49-F238E27FC236}">
                <a16:creationId xmlns:a16="http://schemas.microsoft.com/office/drawing/2014/main" id="{77E537F2-3918-A643-B579-ACD5CDC0648D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1140333" y="545021"/>
            <a:ext cx="7219892" cy="872388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448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sz="1050" b="1" i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PROGRAM  BIDANG  PENALARAN </a:t>
            </a:r>
          </a:p>
          <a:p>
            <a:r>
              <a:rPr lang="en-US" sz="1050" b="1" i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DAN KREATIVITAS MAHASISWA</a:t>
            </a:r>
          </a:p>
        </p:txBody>
      </p:sp>
      <p:sp>
        <p:nvSpPr>
          <p:cNvPr id="10" name="WordArt 2020">
            <a:extLst>
              <a:ext uri="{FF2B5EF4-FFF2-40B4-BE49-F238E27FC236}">
                <a16:creationId xmlns:a16="http://schemas.microsoft.com/office/drawing/2014/main" id="{348DB594-B31E-1F40-B35C-69260B2EBB7A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2141819" y="1566255"/>
            <a:ext cx="4578955" cy="430147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448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i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UNIVERSITA UDAYANA   TAHUN 2020</a:t>
            </a:r>
          </a:p>
        </p:txBody>
      </p:sp>
      <p:pic>
        <p:nvPicPr>
          <p:cNvPr id="11" name="Picture 4" descr="bd06094_">
            <a:extLst>
              <a:ext uri="{FF2B5EF4-FFF2-40B4-BE49-F238E27FC236}">
                <a16:creationId xmlns:a16="http://schemas.microsoft.com/office/drawing/2014/main" id="{991254B1-6CAB-BE45-B11C-729358D3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29" y="2066855"/>
            <a:ext cx="2017485" cy="36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2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386814" y="542003"/>
            <a:ext cx="6019800" cy="990600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 spc="-7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ALUR</a:t>
            </a:r>
          </a:p>
          <a:p>
            <a:pPr algn="ctr"/>
            <a:r>
              <a:rPr lang="en-US" sz="1400" b="1" kern="10" spc="-7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0LIMPIADE PKM GT</a:t>
            </a:r>
          </a:p>
        </p:txBody>
      </p:sp>
      <p:pic>
        <p:nvPicPr>
          <p:cNvPr id="1034" name="Picture 10" descr="Gambar terk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88" y="224635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mbar terk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176181"/>
            <a:ext cx="995083" cy="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ambar terk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4" y="2324099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ambar terka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42" y="4648200"/>
            <a:ext cx="1087757" cy="10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asil gambar untuk interne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97" y="2206997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3396641"/>
            <a:ext cx="148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Pengenalan</a:t>
            </a:r>
            <a:r>
              <a:rPr lang="en-US" dirty="0"/>
              <a:t> PKM 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6677" y="3290350"/>
            <a:ext cx="167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Proses </a:t>
            </a:r>
            <a:r>
              <a:rPr lang="en-US" dirty="0" err="1"/>
              <a:t>Pembimbingan</a:t>
            </a:r>
            <a:r>
              <a:rPr lang="en-US" dirty="0"/>
              <a:t> MABA +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3396642"/>
            <a:ext cx="176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Pengenalan</a:t>
            </a:r>
            <a:r>
              <a:rPr lang="en-US" dirty="0"/>
              <a:t> PKM</a:t>
            </a:r>
          </a:p>
          <a:p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599" y="3332227"/>
            <a:ext cx="173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BEM </a:t>
            </a:r>
            <a:r>
              <a:rPr lang="en-US" dirty="0" err="1"/>
              <a:t>Fak</a:t>
            </a:r>
            <a:r>
              <a:rPr lang="en-US" dirty="0"/>
              <a:t>  + WD3 </a:t>
            </a:r>
            <a:r>
              <a:rPr lang="en-US" dirty="0" err="1"/>
              <a:t>Seleksi</a:t>
            </a:r>
            <a:r>
              <a:rPr lang="en-US" dirty="0"/>
              <a:t> PKM GT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19500" y="591555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Presentasi</a:t>
            </a:r>
            <a:r>
              <a:rPr lang="en-US" dirty="0"/>
              <a:t>  Tingkat 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9860" y="5918027"/>
            <a:ext cx="183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BEM PM + BKM (USCC)</a:t>
            </a:r>
          </a:p>
        </p:txBody>
      </p:sp>
      <p:pic>
        <p:nvPicPr>
          <p:cNvPr id="1052" name="Picture 28" descr="Hasil gambar untuk interne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1112292" cy="11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Gambar terka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5" y="4270659"/>
            <a:ext cx="1975015" cy="19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ight Arrow 31"/>
          <p:cNvSpPr/>
          <p:nvPr/>
        </p:nvSpPr>
        <p:spPr>
          <a:xfrm flipH="1">
            <a:off x="4876801" y="4876800"/>
            <a:ext cx="372565" cy="5582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06801" y="2402292"/>
            <a:ext cx="406636" cy="5582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395374" y="3151606"/>
            <a:ext cx="615026" cy="154854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4273610" y="2440975"/>
            <a:ext cx="406636" cy="5582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176832" y="2487494"/>
            <a:ext cx="406636" cy="5582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mbar terkait">
            <a:extLst>
              <a:ext uri="{FF2B5EF4-FFF2-40B4-BE49-F238E27FC236}">
                <a16:creationId xmlns:a16="http://schemas.microsoft.com/office/drawing/2014/main" id="{28640C96-5577-4B4A-8650-32C01F785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79" y="867567"/>
            <a:ext cx="4775455" cy="41725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0897" y="5040142"/>
            <a:ext cx="3516219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dirty="0">
                <a:latin typeface="Cambria" panose="02040503050406030204" pitchFamily="18" charset="0"/>
                <a:ea typeface="Cambria" panose="02040503050406030204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0397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801" y="1539201"/>
            <a:ext cx="31764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/>
              <a:t>Prestasi</a:t>
            </a:r>
            <a:r>
              <a:rPr lang="en-US" sz="1600" b="1" dirty="0"/>
              <a:t> BELMAWA</a:t>
            </a:r>
          </a:p>
          <a:p>
            <a:pPr marL="171450" indent="-171450">
              <a:buFontTx/>
              <a:buAutoNum type="arabicPeriod"/>
              <a:defRPr/>
            </a:pPr>
            <a:r>
              <a:rPr lang="en-US" sz="1600" dirty="0" err="1"/>
              <a:t>Prestasi</a:t>
            </a:r>
            <a:r>
              <a:rPr lang="en-US" sz="1600" dirty="0"/>
              <a:t> Tingkat </a:t>
            </a:r>
            <a:r>
              <a:rPr lang="en-US" sz="1600" dirty="0" err="1"/>
              <a:t>Nasional</a:t>
            </a:r>
            <a:endParaRPr lang="en-US" sz="1600" dirty="0"/>
          </a:p>
          <a:p>
            <a:pPr marL="171450" indent="-171450">
              <a:buFontTx/>
              <a:buAutoNum type="arabicPeriod"/>
              <a:defRPr/>
            </a:pPr>
            <a:r>
              <a:rPr lang="en-US" sz="1600" dirty="0" err="1"/>
              <a:t>Prestasi</a:t>
            </a:r>
            <a:r>
              <a:rPr lang="en-US" sz="1600" dirty="0"/>
              <a:t> Tingkat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</a:p>
          <a:p>
            <a:pPr marL="171450" indent="-171450">
              <a:buFontTx/>
              <a:buAutoNum type="arabicPeriod"/>
              <a:defRPr/>
            </a:pPr>
            <a:r>
              <a:rPr lang="en-US" sz="1600" dirty="0"/>
              <a:t>Tuan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Penyelenggara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endParaRPr lang="en-US" sz="1600" dirty="0"/>
          </a:p>
        </p:txBody>
      </p:sp>
      <p:pic>
        <p:nvPicPr>
          <p:cNvPr id="35842" name="Picture 2" descr="Simkatma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05" y="2839221"/>
            <a:ext cx="1779994" cy="113379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 rot="1961648">
            <a:off x="2119201" y="2805892"/>
            <a:ext cx="479822" cy="3071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Right Arrow 5"/>
          <p:cNvSpPr/>
          <p:nvPr/>
        </p:nvSpPr>
        <p:spPr>
          <a:xfrm>
            <a:off x="3475436" y="2578894"/>
            <a:ext cx="1420415" cy="472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err="1"/>
              <a:t>Verifikasi</a:t>
            </a:r>
            <a:r>
              <a:rPr lang="en-US" sz="900" dirty="0"/>
              <a:t> data </a:t>
            </a:r>
            <a:r>
              <a:rPr lang="en-US" sz="900" dirty="0" err="1"/>
              <a:t>Kinerja</a:t>
            </a:r>
            <a:endParaRPr lang="en-US" sz="900" dirty="0"/>
          </a:p>
        </p:txBody>
      </p:sp>
      <p:sp>
        <p:nvSpPr>
          <p:cNvPr id="8" name="Right Arrow 7"/>
          <p:cNvSpPr/>
          <p:nvPr/>
        </p:nvSpPr>
        <p:spPr>
          <a:xfrm>
            <a:off x="3745708" y="2978944"/>
            <a:ext cx="1431131" cy="506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 err="1"/>
              <a:t>Validasi</a:t>
            </a:r>
            <a:r>
              <a:rPr lang="en-US" sz="900" dirty="0"/>
              <a:t> Data </a:t>
            </a:r>
            <a:r>
              <a:rPr lang="en-US" sz="900" dirty="0" err="1"/>
              <a:t>Kinerja</a:t>
            </a:r>
            <a:endParaRPr lang="en-US" sz="900" dirty="0"/>
          </a:p>
        </p:txBody>
      </p:sp>
      <p:sp>
        <p:nvSpPr>
          <p:cNvPr id="9" name="Right Arrow 8"/>
          <p:cNvSpPr/>
          <p:nvPr/>
        </p:nvSpPr>
        <p:spPr>
          <a:xfrm>
            <a:off x="3996930" y="3392092"/>
            <a:ext cx="1450181" cy="506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SKOR Data </a:t>
            </a:r>
            <a:r>
              <a:rPr lang="en-US" sz="900" dirty="0" err="1"/>
              <a:t>Kinerja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84109" y="4244283"/>
            <a:ext cx="2021104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2641" indent="-172641">
              <a:defRPr/>
            </a:pPr>
            <a:r>
              <a:rPr lang="en-US" sz="1600" b="1" dirty="0"/>
              <a:t>Tingkat </a:t>
            </a:r>
            <a:r>
              <a:rPr lang="en-US" sz="1600" b="1" dirty="0" err="1"/>
              <a:t>Nasional</a:t>
            </a:r>
            <a:endParaRPr lang="en-US" sz="1600" b="1" dirty="0"/>
          </a:p>
          <a:p>
            <a:pPr marL="172641" indent="-172641">
              <a:buFontTx/>
              <a:buAutoNum type="arabicPeriod"/>
              <a:defRPr/>
            </a:pPr>
            <a:r>
              <a:rPr lang="en-US" sz="1600" dirty="0"/>
              <a:t>PKM/PIMNAS</a:t>
            </a:r>
          </a:p>
          <a:p>
            <a:pPr marL="172641" indent="-172641">
              <a:buFontTx/>
              <a:buAutoNum type="arabicPeriod"/>
              <a:defRPr/>
            </a:pPr>
            <a:r>
              <a:rPr lang="en-US" sz="1600" dirty="0"/>
              <a:t>PHBD</a:t>
            </a:r>
          </a:p>
          <a:p>
            <a:pPr marL="172641" indent="-172641">
              <a:buFontTx/>
              <a:buAutoNum type="arabicPeriod"/>
              <a:defRPr/>
            </a:pPr>
            <a:r>
              <a:rPr lang="en-US" sz="1600" dirty="0"/>
              <a:t>KBMI </a:t>
            </a:r>
          </a:p>
          <a:p>
            <a:pPr marL="172641" indent="-172641">
              <a:buFontTx/>
              <a:buAutoNum type="arabicPeriod"/>
              <a:defRPr/>
            </a:pPr>
            <a:r>
              <a:rPr lang="en-US" sz="1600" dirty="0"/>
              <a:t>LIDM</a:t>
            </a:r>
          </a:p>
          <a:p>
            <a:pPr marL="172641" indent="-172641">
              <a:buFontTx/>
              <a:buAutoNum type="arabicPeriod"/>
              <a:defRPr/>
            </a:pPr>
            <a:r>
              <a:rPr lang="en-US" sz="1600" dirty="0"/>
              <a:t>ONMIPA PT</a:t>
            </a:r>
          </a:p>
          <a:p>
            <a:pPr marL="172641" indent="-172641">
              <a:buFontTx/>
              <a:buAutoNum type="arabicPeriod"/>
              <a:defRPr/>
            </a:pPr>
            <a:r>
              <a:rPr lang="en-US" sz="1600" dirty="0"/>
              <a:t>ROBOTEK, </a:t>
            </a:r>
            <a:r>
              <a:rPr lang="en-US" sz="1600" dirty="0" err="1"/>
              <a:t>dll</a:t>
            </a:r>
            <a:endParaRPr lang="en-US" sz="1600" dirty="0"/>
          </a:p>
        </p:txBody>
      </p:sp>
      <p:sp>
        <p:nvSpPr>
          <p:cNvPr id="11" name="Left-Right Arrow 10"/>
          <p:cNvSpPr/>
          <p:nvPr/>
        </p:nvSpPr>
        <p:spPr>
          <a:xfrm rot="19280459">
            <a:off x="1725175" y="3764163"/>
            <a:ext cx="479822" cy="3059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513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22" y="2235336"/>
            <a:ext cx="2225279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lip Art Animasi Analisis Diagram, 00525, Animasi — PoweredTemplate.com">
            <a:extLst>
              <a:ext uri="{FF2B5EF4-FFF2-40B4-BE49-F238E27FC236}">
                <a16:creationId xmlns:a16="http://schemas.microsoft.com/office/drawing/2014/main" id="{336B4038-87FD-A34E-9C22-5D710733B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6752" y="2226684"/>
            <a:ext cx="3230219" cy="2101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971D454-3A49-824C-9691-F29F9D462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375894"/>
              </p:ext>
            </p:extLst>
          </p:nvPr>
        </p:nvGraphicFramePr>
        <p:xfrm>
          <a:off x="2810169" y="3969781"/>
          <a:ext cx="5749722" cy="250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WordArt 2008">
            <a:extLst>
              <a:ext uri="{FF2B5EF4-FFF2-40B4-BE49-F238E27FC236}">
                <a16:creationId xmlns:a16="http://schemas.microsoft.com/office/drawing/2014/main" id="{82FB7594-6ED7-074E-B0A5-38B17E7D4A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22427" y="4167861"/>
            <a:ext cx="309038" cy="219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RANGKING</a:t>
            </a:r>
          </a:p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28</a:t>
            </a:r>
          </a:p>
        </p:txBody>
      </p:sp>
      <p:sp>
        <p:nvSpPr>
          <p:cNvPr id="32" name="Oval 1999">
            <a:extLst>
              <a:ext uri="{FF2B5EF4-FFF2-40B4-BE49-F238E27FC236}">
                <a16:creationId xmlns:a16="http://schemas.microsoft.com/office/drawing/2014/main" id="{3E60E35C-9973-4943-BE2B-A6684A876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9505" y="3028083"/>
            <a:ext cx="407466" cy="407737"/>
          </a:xfrm>
          <a:prstGeom prst="ellipse">
            <a:avLst/>
          </a:prstGeom>
          <a:gradFill rotWithShape="1">
            <a:gsLst>
              <a:gs pos="0">
                <a:srgbClr val="50C0C0"/>
              </a:gs>
              <a:gs pos="100000">
                <a:srgbClr val="0000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33" name="WordArt 2008">
            <a:extLst>
              <a:ext uri="{FF2B5EF4-FFF2-40B4-BE49-F238E27FC236}">
                <a16:creationId xmlns:a16="http://schemas.microsoft.com/office/drawing/2014/main" id="{388EF573-00D3-F949-83F4-45DE81B03E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58719" y="3122000"/>
            <a:ext cx="309038" cy="219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RANKING</a:t>
            </a:r>
          </a:p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17 PIMNAS</a:t>
            </a:r>
          </a:p>
        </p:txBody>
      </p:sp>
      <p:sp>
        <p:nvSpPr>
          <p:cNvPr id="34" name="Oval 1999">
            <a:extLst>
              <a:ext uri="{FF2B5EF4-FFF2-40B4-BE49-F238E27FC236}">
                <a16:creationId xmlns:a16="http://schemas.microsoft.com/office/drawing/2014/main" id="{B48E3523-400B-8043-9DC5-A1B84229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41" y="2468857"/>
            <a:ext cx="407466" cy="407737"/>
          </a:xfrm>
          <a:prstGeom prst="ellipse">
            <a:avLst/>
          </a:prstGeom>
          <a:gradFill rotWithShape="1">
            <a:gsLst>
              <a:gs pos="0">
                <a:srgbClr val="50C0C0"/>
              </a:gs>
              <a:gs pos="100000">
                <a:srgbClr val="0000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35" name="WordArt 2008">
            <a:extLst>
              <a:ext uri="{FF2B5EF4-FFF2-40B4-BE49-F238E27FC236}">
                <a16:creationId xmlns:a16="http://schemas.microsoft.com/office/drawing/2014/main" id="{EF9F3C5A-8307-3E4C-9B48-9391CE6CE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00728" y="2565923"/>
            <a:ext cx="309038" cy="156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LOLOS 4</a:t>
            </a:r>
          </a:p>
        </p:txBody>
      </p:sp>
      <p:sp>
        <p:nvSpPr>
          <p:cNvPr id="36" name="Oval 1999">
            <a:extLst>
              <a:ext uri="{FF2B5EF4-FFF2-40B4-BE49-F238E27FC236}">
                <a16:creationId xmlns:a16="http://schemas.microsoft.com/office/drawing/2014/main" id="{E89FF229-7471-904B-891A-CD0FB234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326" y="2236350"/>
            <a:ext cx="407466" cy="407737"/>
          </a:xfrm>
          <a:prstGeom prst="ellipse">
            <a:avLst/>
          </a:prstGeom>
          <a:gradFill rotWithShape="1">
            <a:gsLst>
              <a:gs pos="0">
                <a:srgbClr val="50C0C0"/>
              </a:gs>
              <a:gs pos="100000">
                <a:srgbClr val="0000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37" name="WordArt 2008">
            <a:extLst>
              <a:ext uri="{FF2B5EF4-FFF2-40B4-BE49-F238E27FC236}">
                <a16:creationId xmlns:a16="http://schemas.microsoft.com/office/drawing/2014/main" id="{53859287-F7B6-7244-968A-5800110B6E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7540" y="2347370"/>
            <a:ext cx="309038" cy="1259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DIBIAYAI 38</a:t>
            </a:r>
          </a:p>
        </p:txBody>
      </p:sp>
      <p:sp>
        <p:nvSpPr>
          <p:cNvPr id="38" name="Oval 1999">
            <a:extLst>
              <a:ext uri="{FF2B5EF4-FFF2-40B4-BE49-F238E27FC236}">
                <a16:creationId xmlns:a16="http://schemas.microsoft.com/office/drawing/2014/main" id="{B1ABA7AF-702A-3F47-BEF3-D5177C17E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834" y="2118632"/>
            <a:ext cx="407466" cy="313820"/>
          </a:xfrm>
          <a:prstGeom prst="ellipse">
            <a:avLst/>
          </a:prstGeom>
          <a:gradFill rotWithShape="1">
            <a:gsLst>
              <a:gs pos="0">
                <a:srgbClr val="50C0C0"/>
              </a:gs>
              <a:gs pos="100000">
                <a:srgbClr val="0000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39" name="WordArt 2008">
            <a:extLst>
              <a:ext uri="{FF2B5EF4-FFF2-40B4-BE49-F238E27FC236}">
                <a16:creationId xmlns:a16="http://schemas.microsoft.com/office/drawing/2014/main" id="{42E4C563-16EC-BB4F-8321-5C97BCB3D9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43838" y="2219616"/>
            <a:ext cx="358252" cy="111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spc="-53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KLUSTER 1</a:t>
            </a:r>
          </a:p>
        </p:txBody>
      </p:sp>
      <p:sp>
        <p:nvSpPr>
          <p:cNvPr id="40" name="WordArt 2020">
            <a:extLst>
              <a:ext uri="{FF2B5EF4-FFF2-40B4-BE49-F238E27FC236}">
                <a16:creationId xmlns:a16="http://schemas.microsoft.com/office/drawing/2014/main" id="{A8A1A0C3-E9E6-A34D-BC6E-FF52E8BBB1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8806" y="719003"/>
            <a:ext cx="5523621" cy="454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PENILAIAN KINERJA BIDANG KEMAHASISWAAN</a:t>
            </a:r>
          </a:p>
        </p:txBody>
      </p:sp>
    </p:spTree>
    <p:extLst>
      <p:ext uri="{BB962C8B-B14F-4D97-AF65-F5344CB8AC3E}">
        <p14:creationId xmlns:p14="http://schemas.microsoft.com/office/powerpoint/2010/main" val="249277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20">
            <a:extLst>
              <a:ext uri="{FF2B5EF4-FFF2-40B4-BE49-F238E27FC236}">
                <a16:creationId xmlns:a16="http://schemas.microsoft.com/office/drawing/2014/main" id="{6C086E48-5420-FC46-9587-A44F14CFAA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8589" y="1204686"/>
            <a:ext cx="5523621" cy="4187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CAPAIAN KINERJA BIDANG KEMAHASISWAAN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865864-07A4-AA43-8CBD-01CAC7A6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797107"/>
              </p:ext>
            </p:extLst>
          </p:nvPr>
        </p:nvGraphicFramePr>
        <p:xfrm>
          <a:off x="1015999" y="2090056"/>
          <a:ext cx="7111999" cy="384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96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17DC-639E-594D-AE44-047394C3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KINERJA PKM PER FAKULTAS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630ADD-C32D-D94C-AE05-737400BAD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55173"/>
              </p:ext>
            </p:extLst>
          </p:nvPr>
        </p:nvGraphicFramePr>
        <p:xfrm>
          <a:off x="628650" y="1596121"/>
          <a:ext cx="7886699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69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0C936E-58BF-0149-95E5-CF108370E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73522"/>
              </p:ext>
            </p:extLst>
          </p:nvPr>
        </p:nvGraphicFramePr>
        <p:xfrm>
          <a:off x="297541" y="928257"/>
          <a:ext cx="8548913" cy="582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85">
                  <a:extLst>
                    <a:ext uri="{9D8B030D-6E8A-4147-A177-3AD203B41FA5}">
                      <a16:colId xmlns:a16="http://schemas.microsoft.com/office/drawing/2014/main" val="3092583372"/>
                    </a:ext>
                  </a:extLst>
                </a:gridCol>
                <a:gridCol w="4188664">
                  <a:extLst>
                    <a:ext uri="{9D8B030D-6E8A-4147-A177-3AD203B41FA5}">
                      <a16:colId xmlns:a16="http://schemas.microsoft.com/office/drawing/2014/main" val="2411659310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885243797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1668381559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1160942811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3902904341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3282357259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2522964956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1174811892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480010866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2956489141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4107495974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3582133972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3616397415"/>
                    </a:ext>
                  </a:extLst>
                </a:gridCol>
              </a:tblGrid>
              <a:tr h="145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Kompetisi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WAKTU PELAKSANAAN (BULAN)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27658"/>
                  </a:ext>
                </a:extLst>
              </a:tr>
              <a:tr h="213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D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48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Program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Kreativitas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(PKM) 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6742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2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Pekan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Ilmiah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Nasional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(PIMNAS)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991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3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Olimpiade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MIPA PT (ON MIPA PT)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9876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4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National University Debate Champ. (NUDC)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8986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5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Kompetisi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Debat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Indonesia (KDMI)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1939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6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Pemilihan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Berprestasi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(PILMAPRES)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40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7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Kontes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Robot Indonesia (KRI)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9797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8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Kontes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Robot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Terbang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Indonesia (KRTI)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4142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9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Pagelaran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Bidang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TIK (GEMASTIK)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399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10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Kontes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Mobil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Hemat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Energi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(KMHE)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309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11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Kontes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Kapal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Cepat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Tak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Berawak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(KKCTB)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500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12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Kompetisi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Jembatan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Indonesia (KJI)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+mn-lt"/>
                        </a:rPr>
                        <a:t> 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4347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13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Kontes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Bangunan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Gedung Indonesia (KBGI)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0248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14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Program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Belajar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Bekerja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Terpadu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(PBBT)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43763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335280" algn="ctr"/>
                          <a:tab pos="1646555" algn="ctr"/>
                        </a:tabLst>
                      </a:pPr>
                      <a:r>
                        <a:rPr lang="en-ID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335280" algn="ctr"/>
                          <a:tab pos="1646555" algn="ctr"/>
                        </a:tabLst>
                      </a:pPr>
                      <a:r>
                        <a:rPr lang="en-ID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Lomba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Inovasi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Digital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Mahasiswa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(LIDM)</a:t>
                      </a: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+mn-lt"/>
                        </a:rPr>
                        <a:t> 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+mn-lt"/>
                        </a:rPr>
                        <a:t> 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+mn-lt"/>
                        </a:rPr>
                        <a:t> 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+mn-lt"/>
                        </a:rPr>
                        <a:t> 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>
                          <a:effectLst/>
                          <a:latin typeface="+mn-lt"/>
                        </a:rPr>
                        <a:t> 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335" marR="7667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56201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16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Kompetisi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Bisnis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Indonesia (KBMI)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18573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17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Ekspo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Kewirausahaan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MHS  Indonesia (KMI)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32518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18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Program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Hibah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Bina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Desa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(PHBD)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95686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19</a:t>
                      </a:r>
                      <a:endParaRPr lang="en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Kompetisi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Pemikiran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Kritis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(KPKM)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993886"/>
                  </a:ext>
                </a:extLst>
              </a:tr>
            </a:tbl>
          </a:graphicData>
        </a:graphic>
      </p:graphicFrame>
      <p:sp>
        <p:nvSpPr>
          <p:cNvPr id="3" name="WordArt 2020">
            <a:extLst>
              <a:ext uri="{FF2B5EF4-FFF2-40B4-BE49-F238E27FC236}">
                <a16:creationId xmlns:a16="http://schemas.microsoft.com/office/drawing/2014/main" id="{9A18386F-5355-374E-80FA-5D8224FDA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541" y="282757"/>
            <a:ext cx="8280402" cy="5155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AGENDA KOMPETISI BIDANG PENALARAN DAN KREATIVITAS   DIR BELMAWA </a:t>
            </a:r>
          </a:p>
          <a:p>
            <a:pPr algn="ctr"/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TINGKAT NASIONAL</a:t>
            </a:r>
          </a:p>
        </p:txBody>
      </p:sp>
    </p:spTree>
    <p:extLst>
      <p:ext uri="{BB962C8B-B14F-4D97-AF65-F5344CB8AC3E}">
        <p14:creationId xmlns:p14="http://schemas.microsoft.com/office/powerpoint/2010/main" val="232296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0C936E-58BF-0149-95E5-CF108370E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65455"/>
              </p:ext>
            </p:extLst>
          </p:nvPr>
        </p:nvGraphicFramePr>
        <p:xfrm>
          <a:off x="297543" y="2045857"/>
          <a:ext cx="8548913" cy="2423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85">
                  <a:extLst>
                    <a:ext uri="{9D8B030D-6E8A-4147-A177-3AD203B41FA5}">
                      <a16:colId xmlns:a16="http://schemas.microsoft.com/office/drawing/2014/main" val="3092583372"/>
                    </a:ext>
                  </a:extLst>
                </a:gridCol>
                <a:gridCol w="4188664">
                  <a:extLst>
                    <a:ext uri="{9D8B030D-6E8A-4147-A177-3AD203B41FA5}">
                      <a16:colId xmlns:a16="http://schemas.microsoft.com/office/drawing/2014/main" val="2411659310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885243797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1668381559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1160942811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3902904341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3282357259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2522964956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1174811892"/>
                    </a:ext>
                  </a:extLst>
                </a:gridCol>
                <a:gridCol w="295182">
                  <a:extLst>
                    <a:ext uri="{9D8B030D-6E8A-4147-A177-3AD203B41FA5}">
                      <a16:colId xmlns:a16="http://schemas.microsoft.com/office/drawing/2014/main" val="480010866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2956489141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4107495974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3582133972"/>
                    </a:ext>
                  </a:extLst>
                </a:gridCol>
                <a:gridCol w="401727">
                  <a:extLst>
                    <a:ext uri="{9D8B030D-6E8A-4147-A177-3AD203B41FA5}">
                      <a16:colId xmlns:a16="http://schemas.microsoft.com/office/drawing/2014/main" val="3616397415"/>
                    </a:ext>
                  </a:extLst>
                </a:gridCol>
              </a:tblGrid>
              <a:tr h="145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Kompetisi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WAKTU PELAKSANAAN (BULAN)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27658"/>
                  </a:ext>
                </a:extLst>
              </a:tr>
              <a:tr h="213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D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48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 err="1">
                          <a:effectLst/>
                        </a:rPr>
                        <a:t>Kejuaraan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Debat</a:t>
                      </a:r>
                      <a:r>
                        <a:rPr lang="en-ID" sz="1800" dirty="0">
                          <a:effectLst/>
                        </a:rPr>
                        <a:t> Bahasa </a:t>
                      </a:r>
                      <a:r>
                        <a:rPr lang="en-ID" sz="1800" dirty="0" err="1">
                          <a:effectLst/>
                        </a:rPr>
                        <a:t>Inggris</a:t>
                      </a:r>
                      <a:r>
                        <a:rPr lang="en-ID" sz="1800" dirty="0">
                          <a:effectLst/>
                        </a:rPr>
                        <a:t>/World Debate Championship (WUDC)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●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effectLst/>
                          <a:latin typeface="+mn-lt"/>
                        </a:rPr>
                        <a:t> 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523" marT="1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6742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 err="1">
                          <a:effectLst/>
                        </a:rPr>
                        <a:t>Internasional</a:t>
                      </a:r>
                      <a:r>
                        <a:rPr lang="en-ID" sz="1800" dirty="0">
                          <a:effectLst/>
                        </a:rPr>
                        <a:t> Mathematics Championship (IMC)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991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ABU (Asia-Pacific Broadcasting Union) </a:t>
                      </a:r>
                      <a:r>
                        <a:rPr lang="en-ID" sz="1800" dirty="0" err="1">
                          <a:effectLst/>
                        </a:rPr>
                        <a:t>Robocon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r>
                        <a:rPr lang="en-ID" sz="180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9876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 err="1">
                          <a:effectLst/>
                          <a:latin typeface="+mn-lt"/>
                        </a:rPr>
                        <a:t>Kompetisi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Pemikiran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Kritis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ID" sz="1600" dirty="0" err="1"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600" dirty="0">
                          <a:effectLst/>
                          <a:latin typeface="+mn-lt"/>
                        </a:rPr>
                        <a:t> (KPKM)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en-ID" sz="160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>
                          <a:effectLst/>
                          <a:latin typeface="+mn-lt"/>
                        </a:rPr>
                        <a:t> </a:t>
                      </a:r>
                      <a:endParaRPr lang="en-ID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ID" sz="1600" dirty="0">
                          <a:effectLst/>
                          <a:latin typeface="+mn-lt"/>
                        </a:rPr>
                        <a:t> 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993886"/>
                  </a:ext>
                </a:extLst>
              </a:tr>
            </a:tbl>
          </a:graphicData>
        </a:graphic>
      </p:graphicFrame>
      <p:sp>
        <p:nvSpPr>
          <p:cNvPr id="3" name="WordArt 2020">
            <a:extLst>
              <a:ext uri="{FF2B5EF4-FFF2-40B4-BE49-F238E27FC236}">
                <a16:creationId xmlns:a16="http://schemas.microsoft.com/office/drawing/2014/main" id="{9A18386F-5355-374E-80FA-5D8224FDA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798" y="870857"/>
            <a:ext cx="8280402" cy="9434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AGENDA KOMPETISI BIDANG PENALARAN DAN KREATIVITAS   DIR BELMAWA </a:t>
            </a:r>
          </a:p>
          <a:p>
            <a:pPr algn="ctr"/>
            <a:r>
              <a:rPr lang="en-US" sz="1050" b="1" kern="10" spc="-53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TINGKAT INTERNASIONAL</a:t>
            </a:r>
          </a:p>
        </p:txBody>
      </p:sp>
    </p:spTree>
    <p:extLst>
      <p:ext uri="{BB962C8B-B14F-4D97-AF65-F5344CB8AC3E}">
        <p14:creationId xmlns:p14="http://schemas.microsoft.com/office/powerpoint/2010/main" val="86837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9B84-58A4-FB40-B247-F000E6C9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67" y="889057"/>
            <a:ext cx="7742465" cy="757240"/>
          </a:xfrm>
        </p:spPr>
        <p:txBody>
          <a:bodyPr/>
          <a:lstStyle/>
          <a:p>
            <a:r>
              <a:rPr lang="en-US" dirty="0"/>
              <a:t>PEMBINAAN PKM BAGI MABA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3CBB-24DA-8D4C-8BD3-6EF11CDFA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PKM pada PKKMB dan Student day</a:t>
            </a:r>
          </a:p>
          <a:p>
            <a:r>
              <a:rPr lang="en-US" dirty="0" err="1"/>
              <a:t>Penugasan</a:t>
            </a:r>
            <a:r>
              <a:rPr lang="en-US" dirty="0"/>
              <a:t> PKM GT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/>
              <a:t>PKM GT </a:t>
            </a:r>
            <a:r>
              <a:rPr lang="en-US" dirty="0" err="1"/>
              <a:t>sebagai</a:t>
            </a:r>
            <a:r>
              <a:rPr lang="en-US" dirty="0"/>
              <a:t> media proses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PA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 err="1"/>
              <a:t>Seleksi</a:t>
            </a:r>
            <a:r>
              <a:rPr lang="en-US" dirty="0"/>
              <a:t> PKM GT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  <a:p>
            <a:r>
              <a:rPr lang="en-US" dirty="0" err="1"/>
              <a:t>Olimpiade</a:t>
            </a:r>
            <a:r>
              <a:rPr lang="en-US" dirty="0"/>
              <a:t> PKM GT</a:t>
            </a:r>
          </a:p>
          <a:p>
            <a:r>
              <a:rPr lang="en-US" dirty="0" err="1"/>
              <a:t>Penyerahan</a:t>
            </a:r>
            <a:r>
              <a:rPr lang="en-US" dirty="0"/>
              <a:t> </a:t>
            </a:r>
            <a:r>
              <a:rPr lang="en-US" dirty="0" err="1"/>
              <a:t>medali</a:t>
            </a:r>
            <a:r>
              <a:rPr lang="en-US" dirty="0"/>
              <a:t> dan </a:t>
            </a:r>
            <a:r>
              <a:rPr lang="en-US" dirty="0" err="1"/>
              <a:t>piala</a:t>
            </a:r>
            <a:r>
              <a:rPr lang="en-US" dirty="0"/>
              <a:t> </a:t>
            </a:r>
            <a:r>
              <a:rPr lang="en-US" dirty="0" err="1"/>
              <a:t>bergilir</a:t>
            </a:r>
            <a:r>
              <a:rPr lang="en-US" dirty="0"/>
              <a:t> </a:t>
            </a:r>
            <a:r>
              <a:rPr lang="en-US" dirty="0" err="1"/>
              <a:t>rektor</a:t>
            </a:r>
            <a:r>
              <a:rPr lang="en-US" dirty="0"/>
              <a:t> (Dies </a:t>
            </a:r>
            <a:r>
              <a:rPr lang="en-US" dirty="0" err="1"/>
              <a:t>natalis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8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900E-A68C-1E40-8AAC-C987A5AF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3622"/>
            <a:ext cx="7886700" cy="603989"/>
          </a:xfrm>
        </p:spPr>
        <p:txBody>
          <a:bodyPr>
            <a:normAutofit fontScale="90000"/>
          </a:bodyPr>
          <a:lstStyle/>
          <a:p>
            <a:r>
              <a:rPr lang="en-US" dirty="0"/>
              <a:t>PEMBINAAN PKM MAHASISWA LAMA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ACDE-58E8-464F-A15F-0003A730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79" y="165304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Bimtek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Ormawa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Penalaran</a:t>
            </a:r>
            <a:r>
              <a:rPr lang="en-ID" dirty="0"/>
              <a:t> dan </a:t>
            </a:r>
            <a:r>
              <a:rPr lang="en-ID" dirty="0" err="1"/>
              <a:t>Kreativitas</a:t>
            </a:r>
            <a:r>
              <a:rPr lang="en-ID" dirty="0"/>
              <a:t> </a:t>
            </a:r>
          </a:p>
          <a:p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perbantuan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Penalaran</a:t>
            </a:r>
            <a:r>
              <a:rPr lang="en-ID" dirty="0"/>
              <a:t> dan </a:t>
            </a:r>
            <a:r>
              <a:rPr lang="en-ID" dirty="0" err="1"/>
              <a:t>Kreativitas</a:t>
            </a:r>
            <a:r>
              <a:rPr lang="en-ID" dirty="0"/>
              <a:t> </a:t>
            </a:r>
          </a:p>
          <a:p>
            <a:r>
              <a:rPr lang="en-ID" dirty="0" err="1"/>
              <a:t>Pembentukan</a:t>
            </a:r>
            <a:r>
              <a:rPr lang="en-ID" dirty="0"/>
              <a:t>/</a:t>
            </a:r>
            <a:r>
              <a:rPr lang="en-ID" dirty="0" err="1"/>
              <a:t>penguatan</a:t>
            </a:r>
            <a:r>
              <a:rPr lang="en-ID" dirty="0"/>
              <a:t> UKM </a:t>
            </a:r>
            <a:r>
              <a:rPr lang="en-ID" dirty="0" err="1"/>
              <a:t>Penalaran</a:t>
            </a:r>
            <a:r>
              <a:rPr lang="en-ID" dirty="0"/>
              <a:t> dan </a:t>
            </a:r>
            <a:r>
              <a:rPr lang="en-ID" dirty="0" err="1"/>
              <a:t>Kreativitas</a:t>
            </a:r>
            <a:r>
              <a:rPr lang="en-ID" dirty="0"/>
              <a:t> </a:t>
            </a:r>
          </a:p>
          <a:p>
            <a:r>
              <a:rPr lang="en-ID" dirty="0" err="1"/>
              <a:t>Pembentukan</a:t>
            </a:r>
            <a:r>
              <a:rPr lang="en-ID" dirty="0"/>
              <a:t> unit PKM pada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Fakultas</a:t>
            </a:r>
            <a:endParaRPr lang="en-ID" dirty="0"/>
          </a:p>
          <a:p>
            <a:r>
              <a:rPr lang="en-ID" dirty="0" err="1"/>
              <a:t>Bimtek</a:t>
            </a:r>
            <a:r>
              <a:rPr lang="en-ID" dirty="0"/>
              <a:t> PKM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Bidikmisi</a:t>
            </a:r>
            <a:endParaRPr lang="en-ID" dirty="0"/>
          </a:p>
          <a:p>
            <a:r>
              <a:rPr lang="en-ID" dirty="0"/>
              <a:t>ROADSHOW PKM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fakultas</a:t>
            </a:r>
            <a:endParaRPr lang="en-ID" dirty="0"/>
          </a:p>
          <a:p>
            <a:r>
              <a:rPr lang="en-ID" dirty="0"/>
              <a:t>TOT </a:t>
            </a:r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pembina</a:t>
            </a:r>
            <a:r>
              <a:rPr lang="en-ID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Penalaran</a:t>
            </a:r>
            <a:r>
              <a:rPr lang="en-ID" dirty="0"/>
              <a:t> dan </a:t>
            </a:r>
            <a:r>
              <a:rPr lang="en-ID" dirty="0" err="1"/>
              <a:t>Kreativitas</a:t>
            </a:r>
            <a:r>
              <a:rPr lang="en-I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490BE6-ED27-2D48-AACF-526839195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699618"/>
              </p:ext>
            </p:extLst>
          </p:nvPr>
        </p:nvGraphicFramePr>
        <p:xfrm>
          <a:off x="1204686" y="1649185"/>
          <a:ext cx="6937828" cy="35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73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800</Words>
  <Application>Microsoft Macintosh PowerPoint</Application>
  <PresentationFormat>On-screen Show (4:3)</PresentationFormat>
  <Paragraphs>414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KINERJA PKM PER FAKULTAS</vt:lpstr>
      <vt:lpstr>PowerPoint Presentation</vt:lpstr>
      <vt:lpstr>PowerPoint Presentation</vt:lpstr>
      <vt:lpstr>PEMBINAAN PKM BAGI MABA</vt:lpstr>
      <vt:lpstr>PEMBINAAN PKM MAHASISWA LAMA</vt:lpstr>
      <vt:lpstr>PowerPoint Presentation</vt:lpstr>
      <vt:lpstr>ALUR 0LIMPIADE PKM GT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67</cp:revision>
  <dcterms:created xsi:type="dcterms:W3CDTF">2020-01-12T08:33:35Z</dcterms:created>
  <dcterms:modified xsi:type="dcterms:W3CDTF">2020-02-10T13:45:10Z</dcterms:modified>
</cp:coreProperties>
</file>