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omments/comment1.xml" ContentType="application/vnd.openxmlformats-officedocument.presentationml.comment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9" r:id="rId2"/>
    <p:sldId id="304" r:id="rId3"/>
    <p:sldId id="257" r:id="rId4"/>
    <p:sldId id="286" r:id="rId5"/>
    <p:sldId id="287" r:id="rId6"/>
    <p:sldId id="269" r:id="rId7"/>
    <p:sldId id="292" r:id="rId8"/>
    <p:sldId id="270" r:id="rId9"/>
    <p:sldId id="275" r:id="rId10"/>
    <p:sldId id="276" r:id="rId11"/>
    <p:sldId id="277" r:id="rId12"/>
    <p:sldId id="278" r:id="rId13"/>
    <p:sldId id="279" r:id="rId14"/>
    <p:sldId id="296" r:id="rId15"/>
    <p:sldId id="272" r:id="rId16"/>
    <p:sldId id="301" r:id="rId17"/>
    <p:sldId id="283" r:id="rId18"/>
    <p:sldId id="284" r:id="rId19"/>
    <p:sldId id="285" r:id="rId20"/>
    <p:sldId id="302" r:id="rId21"/>
    <p:sldId id="303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SUS" initials="A" lastIdx="1" clrIdx="0">
    <p:extLst>
      <p:ext uri="{19B8F6BF-5375-455C-9EA6-DF929625EA0E}">
        <p15:presenceInfo xmlns:p15="http://schemas.microsoft.com/office/powerpoint/2012/main" userId="ASU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200" dirty="0"/>
              <a:t>ANGKATAN</a:t>
            </a:r>
          </a:p>
        </c:rich>
      </c:tx>
      <c:layout>
        <c:manualLayout>
          <c:xMode val="edge"/>
          <c:yMode val="edge"/>
          <c:x val="2.5906250000000006E-2"/>
          <c:y val="2.037037037037037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D5F-4409-A9EC-2DFFEC201702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D5F-4409-A9EC-2DFFEC201702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D5F-4409-A9EC-2DFFEC201702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1D5F-4409-A9EC-2DFFEC201702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4EB3D0CA-5B29-4BBF-8B29-42E6E7868556}" type="VALUE">
                      <a:rPr lang="en-US" sz="240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D5F-4409-A9EC-2DFFEC20170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98FFCBFC-C270-46A2-A600-443147A7A36D}" type="VALUE">
                      <a:rPr lang="en-US" sz="240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D5F-4409-A9EC-2DFFEC20170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06823A31-B423-4BA4-A750-5D6000E00494}" type="VALUE">
                      <a:rPr lang="en-US" sz="200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1D5F-4409-A9EC-2DFFEC201702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2017</c:v>
                </c:pt>
                <c:pt idx="2">
                  <c:v>2019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14</c:v>
                </c:pt>
                <c:pt idx="1">
                  <c:v>21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4F-4898-9E9C-600C5E418438}"/>
            </c:ext>
          </c:extLst>
        </c:ser>
        <c:dLbls>
          <c:dLblPos val="ctr"/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ASAL ANGGOTA DEWAN</a:t>
            </a:r>
          </a:p>
        </c:rich>
      </c:tx>
      <c:layout>
        <c:manualLayout>
          <c:xMode val="edge"/>
          <c:yMode val="edge"/>
          <c:x val="1.5830709959867927E-2"/>
          <c:y val="2.81762302659155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tint val="58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B5F-4F66-8AD9-1264E4CD8DB8}"/>
              </c:ext>
            </c:extLst>
          </c:dPt>
          <c:dPt>
            <c:idx val="1"/>
            <c:bubble3D val="0"/>
            <c:spPr>
              <a:solidFill>
                <a:schemeClr val="accent2">
                  <a:tint val="86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B5F-4F66-8AD9-1264E4CD8DB8}"/>
              </c:ext>
            </c:extLst>
          </c:dPt>
          <c:dPt>
            <c:idx val="2"/>
            <c:bubble3D val="0"/>
            <c:spPr>
              <a:solidFill>
                <a:schemeClr val="accent2">
                  <a:shade val="86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0B5F-4F66-8AD9-1264E4CD8DB8}"/>
              </c:ext>
            </c:extLst>
          </c:dPt>
          <c:dPt>
            <c:idx val="3"/>
            <c:bubble3D val="0"/>
            <c:spPr>
              <a:solidFill>
                <a:schemeClr val="accent2">
                  <a:shade val="58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0B5F-4F66-8AD9-1264E4CD8DB8}"/>
              </c:ext>
            </c:extLst>
          </c:dPt>
          <c:dLbls>
            <c:spPr>
              <a:pattFill prst="pct75">
                <a:fgClr>
                  <a:prstClr val="black">
                    <a:lumMod val="75000"/>
                    <a:lumOff val="25000"/>
                  </a:prstClr>
                </a:fgClr>
                <a:bgClr>
                  <a:prstClr val="black">
                    <a:lumMod val="65000"/>
                    <a:lumOff val="35000"/>
                  </a:prst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FAKULTAS</c:v>
                </c:pt>
                <c:pt idx="1">
                  <c:v>UKM</c:v>
                </c:pt>
                <c:pt idx="2">
                  <c:v>INDEPENDEN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20</c:v>
                </c:pt>
                <c:pt idx="1">
                  <c:v>7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14-4EBF-A9B6-1252065592E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1-16T20:26:44.054" idx="1">
    <p:pos x="6400" y="453"/>
    <p:text/>
    <p:extLst>
      <p:ext uri="{C676402C-5697-4E1C-873F-D02D1690AC5C}">
        <p15:threadingInfo xmlns:p15="http://schemas.microsoft.com/office/powerpoint/2012/main" timeZoneBias="-4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AD73-04ED-4E18-BB76-BD1E8233416A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0C0D7084-7E91-4591-95D4-177712AD0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622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AD73-04ED-4E18-BB76-BD1E8233416A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7084-7E91-4591-95D4-177712AD0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441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AD73-04ED-4E18-BB76-BD1E8233416A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7084-7E91-4591-95D4-177712AD0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355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AD73-04ED-4E18-BB76-BD1E8233416A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7084-7E91-4591-95D4-177712AD0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190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891AAD73-04ED-4E18-BB76-BD1E8233416A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0C0D7084-7E91-4591-95D4-177712AD0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487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AD73-04ED-4E18-BB76-BD1E8233416A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7084-7E91-4591-95D4-177712AD0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681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AD73-04ED-4E18-BB76-BD1E8233416A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7084-7E91-4591-95D4-177712AD0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355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AD73-04ED-4E18-BB76-BD1E8233416A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7084-7E91-4591-95D4-177712AD0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303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AD73-04ED-4E18-BB76-BD1E8233416A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7084-7E91-4591-95D4-177712AD0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170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AD73-04ED-4E18-BB76-BD1E8233416A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7084-7E91-4591-95D4-177712AD0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155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AD73-04ED-4E18-BB76-BD1E8233416A}" type="datetimeFigureOut">
              <a:rPr lang="en-US" smtClean="0"/>
              <a:t>2/10/2020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D7084-7E91-4591-95D4-177712AD0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464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>
                <a:alpha val="30000"/>
              </a:srgbClr>
            </a:gs>
            <a:gs pos="94000">
              <a:schemeClr val="bg2">
                <a:lumMod val="90000"/>
                <a:lumOff val="1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91AAD73-04ED-4E18-BB76-BD1E8233416A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0C0D7084-7E91-4591-95D4-177712AD0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9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FAF4A9F-9FA0-4216-B479-253CBF0C264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59084" y="519643"/>
            <a:ext cx="2673825" cy="2673825"/>
          </a:xfrm>
          <a:prstGeom prst="rect">
            <a:avLst/>
          </a:prstGeom>
          <a:noFill/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3D7202B-867A-4F1D-AA04-DD7C675CCEED}"/>
              </a:ext>
            </a:extLst>
          </p:cNvPr>
          <p:cNvSpPr/>
          <p:nvPr/>
        </p:nvSpPr>
        <p:spPr>
          <a:xfrm>
            <a:off x="2790380" y="3332013"/>
            <a:ext cx="6611232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D</a:t>
            </a:r>
            <a:r>
              <a:rPr lang="en-US" sz="4400" dirty="0">
                <a:ln w="0"/>
                <a:solidFill>
                  <a:schemeClr val="tx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EWAN </a:t>
            </a:r>
            <a:r>
              <a:rPr lang="en-US" sz="4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P</a:t>
            </a:r>
            <a:r>
              <a:rPr lang="en-US" sz="4400" dirty="0">
                <a:ln w="0"/>
                <a:solidFill>
                  <a:schemeClr val="tx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ERWAKILAN </a:t>
            </a:r>
            <a:r>
              <a:rPr lang="en-US" sz="4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M</a:t>
            </a:r>
            <a:r>
              <a:rPr lang="en-US" sz="4400" dirty="0">
                <a:ln w="0"/>
                <a:solidFill>
                  <a:schemeClr val="tx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AHASISWA</a:t>
            </a:r>
          </a:p>
          <a:p>
            <a:pPr algn="ctr"/>
            <a:r>
              <a:rPr lang="en-US" sz="4400" b="0" cap="none" spc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P</a:t>
            </a:r>
            <a:r>
              <a:rPr lang="en-US" sz="4400" b="0" cap="none" spc="0" dirty="0">
                <a:ln w="0"/>
                <a:solidFill>
                  <a:schemeClr val="tx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EMERINTAHAN </a:t>
            </a:r>
            <a:r>
              <a:rPr lang="en-US" sz="4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M</a:t>
            </a:r>
            <a:r>
              <a:rPr lang="en-US" sz="4400" dirty="0">
                <a:ln w="0"/>
                <a:solidFill>
                  <a:schemeClr val="tx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AHASISWA</a:t>
            </a:r>
          </a:p>
          <a:p>
            <a:pPr algn="ctr"/>
            <a:r>
              <a:rPr lang="en-US" sz="4400" dirty="0">
                <a:ln w="0"/>
                <a:solidFill>
                  <a:schemeClr val="tx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UNIVERSITAS UDAYANA</a:t>
            </a:r>
          </a:p>
          <a:p>
            <a:pPr algn="ctr"/>
            <a:r>
              <a:rPr lang="en-US" sz="4400" dirty="0">
                <a:ln w="0"/>
                <a:solidFill>
                  <a:schemeClr val="tx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PERIODE 2020</a:t>
            </a:r>
          </a:p>
        </p:txBody>
      </p:sp>
    </p:spTree>
    <p:extLst>
      <p:ext uri="{BB962C8B-B14F-4D97-AF65-F5344CB8AC3E}">
        <p14:creationId xmlns:p14="http://schemas.microsoft.com/office/powerpoint/2010/main" val="4052297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3AAAE-BAC9-40A2-9AAD-A531E25A4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err="1"/>
              <a:t>Komisi</a:t>
            </a:r>
            <a:r>
              <a:rPr lang="en-US" sz="5400" dirty="0"/>
              <a:t> </a:t>
            </a:r>
            <a:r>
              <a:rPr lang="en-US" sz="5400" dirty="0" err="1"/>
              <a:t>iIi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A0666-A98F-48B6-B7C3-D5DE1F7D3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960" y="263236"/>
            <a:ext cx="6711696" cy="633152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b="1" dirty="0" err="1">
                <a:latin typeface="Microsoft PhagsPa" panose="020B0502040204020203" pitchFamily="34" charset="0"/>
              </a:rPr>
              <a:t>Komisi</a:t>
            </a:r>
            <a:r>
              <a:rPr lang="en-US" b="1" dirty="0">
                <a:latin typeface="Microsoft PhagsPa" panose="020B0502040204020203" pitchFamily="34" charset="0"/>
              </a:rPr>
              <a:t> III </a:t>
            </a:r>
            <a:r>
              <a:rPr lang="en-US" b="1" dirty="0" err="1">
                <a:latin typeface="Microsoft PhagsPa" panose="020B0502040204020203" pitchFamily="34" charset="0"/>
              </a:rPr>
              <a:t>mempunyai</a:t>
            </a:r>
            <a:r>
              <a:rPr lang="en-US" b="1" dirty="0">
                <a:latin typeface="Microsoft PhagsPa" panose="020B0502040204020203" pitchFamily="34" charset="0"/>
              </a:rPr>
              <a:t> </a:t>
            </a:r>
            <a:r>
              <a:rPr lang="en-US" b="1" dirty="0" err="1">
                <a:latin typeface="Microsoft PhagsPa" panose="020B0502040204020203" pitchFamily="34" charset="0"/>
              </a:rPr>
              <a:t>ruang</a:t>
            </a:r>
            <a:r>
              <a:rPr lang="en-US" b="1" dirty="0">
                <a:latin typeface="Microsoft PhagsPa" panose="020B0502040204020203" pitchFamily="34" charset="0"/>
              </a:rPr>
              <a:t> </a:t>
            </a:r>
            <a:r>
              <a:rPr lang="en-US" b="1" dirty="0" err="1">
                <a:latin typeface="Microsoft PhagsPa" panose="020B0502040204020203" pitchFamily="34" charset="0"/>
              </a:rPr>
              <a:t>lingkup</a:t>
            </a:r>
            <a:r>
              <a:rPr lang="en-US" b="1" dirty="0">
                <a:latin typeface="Microsoft PhagsPa" panose="020B0502040204020203" pitchFamily="34" charset="0"/>
              </a:rPr>
              <a:t> </a:t>
            </a:r>
            <a:r>
              <a:rPr lang="en-US" b="1" dirty="0" err="1">
                <a:latin typeface="Microsoft PhagsPa" panose="020B0502040204020203" pitchFamily="34" charset="0"/>
              </a:rPr>
              <a:t>tugas</a:t>
            </a:r>
            <a:r>
              <a:rPr lang="en-US" b="1" dirty="0">
                <a:latin typeface="Microsoft PhagsPa" panose="020B0502040204020203" pitchFamily="34" charset="0"/>
              </a:rPr>
              <a:t> di </a:t>
            </a:r>
            <a:r>
              <a:rPr lang="en-US" b="1" dirty="0" err="1">
                <a:latin typeface="Microsoft PhagsPa" panose="020B0502040204020203" pitchFamily="34" charset="0"/>
              </a:rPr>
              <a:t>bidang</a:t>
            </a:r>
            <a:r>
              <a:rPr lang="en-US" b="1" dirty="0">
                <a:latin typeface="Microsoft PhagsPa" panose="020B0502040204020203" pitchFamily="34" charset="0"/>
              </a:rPr>
              <a:t> :</a:t>
            </a:r>
          </a:p>
          <a:p>
            <a:pPr marL="512763" indent="-512763">
              <a:lnSpc>
                <a:spcPct val="120000"/>
              </a:lnSpc>
              <a:buFontTx/>
              <a:buChar char="-"/>
            </a:pPr>
            <a:r>
              <a:rPr lang="en-US" dirty="0" err="1">
                <a:latin typeface="Microsoft PhagsPa" panose="020B0502040204020203" pitchFamily="34" charset="0"/>
              </a:rPr>
              <a:t>Sosial</a:t>
            </a:r>
            <a:r>
              <a:rPr lang="en-US" dirty="0">
                <a:latin typeface="Microsoft PhagsPa" panose="020B0502040204020203" pitchFamily="34" charset="0"/>
              </a:rPr>
              <a:t> </a:t>
            </a:r>
            <a:r>
              <a:rPr lang="en-US" dirty="0" err="1">
                <a:latin typeface="Microsoft PhagsPa" panose="020B0502040204020203" pitchFamily="34" charset="0"/>
              </a:rPr>
              <a:t>Lingkungan</a:t>
            </a:r>
            <a:endParaRPr lang="en-US" dirty="0">
              <a:latin typeface="Microsoft PhagsPa" panose="020B0502040204020203" pitchFamily="34" charset="0"/>
            </a:endParaRPr>
          </a:p>
          <a:p>
            <a:pPr marL="512763" indent="-512763">
              <a:lnSpc>
                <a:spcPct val="120000"/>
              </a:lnSpc>
              <a:buFontTx/>
              <a:buChar char="-"/>
            </a:pPr>
            <a:r>
              <a:rPr lang="en-US" dirty="0" err="1">
                <a:latin typeface="Microsoft PhagsPa" panose="020B0502040204020203" pitchFamily="34" charset="0"/>
              </a:rPr>
              <a:t>Aspirasi</a:t>
            </a:r>
            <a:r>
              <a:rPr lang="en-US" dirty="0">
                <a:latin typeface="Microsoft PhagsPa" panose="020B0502040204020203" pitchFamily="34" charset="0"/>
              </a:rPr>
              <a:t> dan </a:t>
            </a:r>
            <a:r>
              <a:rPr lang="en-US" dirty="0" err="1">
                <a:latin typeface="Microsoft PhagsPa" panose="020B0502040204020203" pitchFamily="34" charset="0"/>
              </a:rPr>
              <a:t>Kesejahteraan</a:t>
            </a:r>
            <a:r>
              <a:rPr lang="en-US" dirty="0">
                <a:latin typeface="Microsoft PhagsPa" panose="020B0502040204020203" pitchFamily="34" charset="0"/>
              </a:rPr>
              <a:t> </a:t>
            </a:r>
            <a:r>
              <a:rPr lang="en-US" dirty="0" err="1">
                <a:latin typeface="Microsoft PhagsPa" panose="020B0502040204020203" pitchFamily="34" charset="0"/>
              </a:rPr>
              <a:t>Mahasiswa</a:t>
            </a:r>
            <a:endParaRPr lang="en-US" dirty="0">
              <a:latin typeface="Microsoft PhagsPa" panose="020B0502040204020203" pitchFamily="34" charset="0"/>
            </a:endParaRPr>
          </a:p>
          <a:p>
            <a:pPr marL="512763" indent="-512763">
              <a:lnSpc>
                <a:spcPct val="120000"/>
              </a:lnSpc>
              <a:buFontTx/>
              <a:buChar char="-"/>
            </a:pPr>
            <a:r>
              <a:rPr lang="en-US" dirty="0" err="1">
                <a:latin typeface="Microsoft PhagsPa" panose="020B0502040204020203" pitchFamily="34" charset="0"/>
              </a:rPr>
              <a:t>Minat</a:t>
            </a:r>
            <a:r>
              <a:rPr lang="en-US" dirty="0">
                <a:latin typeface="Microsoft PhagsPa" panose="020B0502040204020203" pitchFamily="34" charset="0"/>
              </a:rPr>
              <a:t> </a:t>
            </a:r>
            <a:r>
              <a:rPr lang="en-US" dirty="0" err="1">
                <a:latin typeface="Microsoft PhagsPa" panose="020B0502040204020203" pitchFamily="34" charset="0"/>
              </a:rPr>
              <a:t>Bakat</a:t>
            </a:r>
            <a:endParaRPr lang="en-US" dirty="0">
              <a:latin typeface="Microsoft PhagsPa" panose="020B0502040204020203" pitchFamily="34" charset="0"/>
            </a:endParaRPr>
          </a:p>
          <a:p>
            <a:pPr>
              <a:lnSpc>
                <a:spcPct val="120000"/>
              </a:lnSpc>
            </a:pPr>
            <a:r>
              <a:rPr lang="en-US" b="1" dirty="0" err="1">
                <a:latin typeface="Microsoft PhagsPa" panose="020B0502040204020203" pitchFamily="34" charset="0"/>
              </a:rPr>
              <a:t>Pasangan</a:t>
            </a:r>
            <a:r>
              <a:rPr lang="en-US" b="1" dirty="0">
                <a:latin typeface="Microsoft PhagsPa" panose="020B0502040204020203" pitchFamily="34" charset="0"/>
              </a:rPr>
              <a:t>/Mitra </a:t>
            </a:r>
            <a:r>
              <a:rPr lang="en-US" b="1" dirty="0" err="1">
                <a:latin typeface="Microsoft PhagsPa" panose="020B0502040204020203" pitchFamily="34" charset="0"/>
              </a:rPr>
              <a:t>Kerja</a:t>
            </a:r>
            <a:r>
              <a:rPr lang="en-US" b="1" dirty="0">
                <a:latin typeface="Microsoft PhagsPa" panose="020B0502040204020203" pitchFamily="34" charset="0"/>
              </a:rPr>
              <a:t> </a:t>
            </a:r>
            <a:r>
              <a:rPr lang="en-US" b="1" dirty="0" err="1">
                <a:latin typeface="Microsoft PhagsPa" panose="020B0502040204020203" pitchFamily="34" charset="0"/>
              </a:rPr>
              <a:t>Komisi</a:t>
            </a:r>
            <a:r>
              <a:rPr lang="en-US" b="1" dirty="0">
                <a:latin typeface="Microsoft PhagsPa" panose="020B0502040204020203" pitchFamily="34" charset="0"/>
              </a:rPr>
              <a:t> III </a:t>
            </a:r>
            <a:r>
              <a:rPr lang="en-US" b="1" dirty="0" err="1">
                <a:latin typeface="Microsoft PhagsPa" panose="020B0502040204020203" pitchFamily="34" charset="0"/>
              </a:rPr>
              <a:t>meliputi</a:t>
            </a:r>
            <a:r>
              <a:rPr lang="en-US" b="1" dirty="0">
                <a:latin typeface="Microsoft PhagsPa" panose="020B0502040204020203" pitchFamily="34" charset="0"/>
              </a:rPr>
              <a:t> :</a:t>
            </a:r>
          </a:p>
          <a:p>
            <a:pPr marL="509588" indent="-342900">
              <a:lnSpc>
                <a:spcPct val="120000"/>
              </a:lnSpc>
              <a:buFontTx/>
              <a:buChar char="-"/>
            </a:pPr>
            <a:r>
              <a:rPr lang="en-US" dirty="0" err="1">
                <a:latin typeface="Microsoft PhagsPa" panose="020B0502040204020203" pitchFamily="34" charset="0"/>
              </a:rPr>
              <a:t>Kementrian</a:t>
            </a:r>
            <a:r>
              <a:rPr lang="en-US" dirty="0">
                <a:latin typeface="Microsoft PhagsPa" panose="020B0502040204020203" pitchFamily="34" charset="0"/>
              </a:rPr>
              <a:t> </a:t>
            </a:r>
            <a:r>
              <a:rPr lang="en-US" dirty="0" err="1">
                <a:latin typeface="Microsoft PhagsPa" panose="020B0502040204020203" pitchFamily="34" charset="0"/>
              </a:rPr>
              <a:t>Pengembangan</a:t>
            </a:r>
            <a:r>
              <a:rPr lang="en-US" dirty="0">
                <a:latin typeface="Microsoft PhagsPa" panose="020B0502040204020203" pitchFamily="34" charset="0"/>
              </a:rPr>
              <a:t> </a:t>
            </a:r>
            <a:r>
              <a:rPr lang="en-US" dirty="0" err="1">
                <a:latin typeface="Microsoft PhagsPa" panose="020B0502040204020203" pitchFamily="34" charset="0"/>
              </a:rPr>
              <a:t>Sumber</a:t>
            </a:r>
            <a:r>
              <a:rPr lang="en-US" dirty="0">
                <a:latin typeface="Microsoft PhagsPa" panose="020B0502040204020203" pitchFamily="34" charset="0"/>
              </a:rPr>
              <a:t> </a:t>
            </a:r>
            <a:r>
              <a:rPr lang="en-US" dirty="0" err="1">
                <a:latin typeface="Microsoft PhagsPa" panose="020B0502040204020203" pitchFamily="34" charset="0"/>
              </a:rPr>
              <a:t>Daya</a:t>
            </a:r>
            <a:r>
              <a:rPr lang="en-US" dirty="0">
                <a:latin typeface="Microsoft PhagsPa" panose="020B0502040204020203" pitchFamily="34" charset="0"/>
              </a:rPr>
              <a:t> </a:t>
            </a:r>
            <a:r>
              <a:rPr lang="en-US" dirty="0" err="1">
                <a:latin typeface="Microsoft PhagsPa" panose="020B0502040204020203" pitchFamily="34" charset="0"/>
              </a:rPr>
              <a:t>Mahasiswa</a:t>
            </a:r>
            <a:endParaRPr lang="en-US" dirty="0">
              <a:latin typeface="Microsoft PhagsPa" panose="020B0502040204020203" pitchFamily="34" charset="0"/>
            </a:endParaRPr>
          </a:p>
          <a:p>
            <a:pPr marL="509588" indent="-342900">
              <a:lnSpc>
                <a:spcPct val="120000"/>
              </a:lnSpc>
              <a:buFontTx/>
              <a:buChar char="-"/>
            </a:pPr>
            <a:r>
              <a:rPr lang="sv-SE" dirty="0">
                <a:latin typeface="Microsoft PhagsPa" panose="020B0502040204020203" pitchFamily="34" charset="0"/>
              </a:rPr>
              <a:t>Kementrian Adkesma dan Pelayanan Kampus</a:t>
            </a:r>
          </a:p>
          <a:p>
            <a:pPr marL="509588" indent="-342900">
              <a:lnSpc>
                <a:spcPct val="120000"/>
              </a:lnSpc>
              <a:buFontTx/>
              <a:buChar char="-"/>
            </a:pPr>
            <a:r>
              <a:rPr lang="en-US" dirty="0" err="1">
                <a:latin typeface="Microsoft PhagsPa" panose="020B0502040204020203" pitchFamily="34" charset="0"/>
              </a:rPr>
              <a:t>Kementrian</a:t>
            </a:r>
            <a:r>
              <a:rPr lang="en-US" dirty="0">
                <a:latin typeface="Microsoft PhagsPa" panose="020B0502040204020203" pitchFamily="34" charset="0"/>
              </a:rPr>
              <a:t> </a:t>
            </a:r>
            <a:r>
              <a:rPr lang="en-US" dirty="0" err="1">
                <a:latin typeface="Microsoft PhagsPa" panose="020B0502040204020203" pitchFamily="34" charset="0"/>
              </a:rPr>
              <a:t>Minat</a:t>
            </a:r>
            <a:r>
              <a:rPr lang="en-US" dirty="0">
                <a:latin typeface="Microsoft PhagsPa" panose="020B0502040204020203" pitchFamily="34" charset="0"/>
              </a:rPr>
              <a:t> </a:t>
            </a:r>
            <a:r>
              <a:rPr lang="en-US" dirty="0" err="1">
                <a:latin typeface="Microsoft PhagsPa" panose="020B0502040204020203" pitchFamily="34" charset="0"/>
              </a:rPr>
              <a:t>Bakat</a:t>
            </a:r>
            <a:endParaRPr lang="en-US" dirty="0">
              <a:latin typeface="Microsoft PhagsPa" panose="020B0502040204020203" pitchFamily="34" charset="0"/>
            </a:endParaRPr>
          </a:p>
          <a:p>
            <a:pPr marL="509588" indent="-342900">
              <a:lnSpc>
                <a:spcPct val="120000"/>
              </a:lnSpc>
              <a:buFontTx/>
              <a:buChar char="-"/>
            </a:pPr>
            <a:r>
              <a:rPr lang="en-US" dirty="0">
                <a:latin typeface="Microsoft PhagsPa" panose="020B0502040204020203" pitchFamily="34" charset="0"/>
              </a:rPr>
              <a:t>Kementerian </a:t>
            </a:r>
            <a:r>
              <a:rPr lang="en-US" dirty="0" err="1">
                <a:latin typeface="Microsoft PhagsPa" panose="020B0502040204020203" pitchFamily="34" charset="0"/>
              </a:rPr>
              <a:t>Sosial</a:t>
            </a:r>
            <a:r>
              <a:rPr lang="en-US" dirty="0">
                <a:latin typeface="Microsoft PhagsPa" panose="020B0502040204020203" pitchFamily="34" charset="0"/>
              </a:rPr>
              <a:t> dan </a:t>
            </a:r>
            <a:r>
              <a:rPr lang="en-US" dirty="0" err="1">
                <a:latin typeface="Microsoft PhagsPa" panose="020B0502040204020203" pitchFamily="34" charset="0"/>
              </a:rPr>
              <a:t>Lingkungan</a:t>
            </a:r>
            <a:r>
              <a:rPr lang="en-US" dirty="0">
                <a:latin typeface="Microsoft PhagsPa" panose="020B0502040204020203" pitchFamily="34" charset="0"/>
              </a:rPr>
              <a:t> </a:t>
            </a:r>
            <a:r>
              <a:rPr lang="en-US" dirty="0" err="1">
                <a:latin typeface="Microsoft PhagsPa" panose="020B0502040204020203" pitchFamily="34" charset="0"/>
              </a:rPr>
              <a:t>Hidup</a:t>
            </a:r>
            <a:endParaRPr lang="en-US" dirty="0">
              <a:latin typeface="Microsoft PhagsPa" panose="020B0502040204020203" pitchFamily="34" charset="0"/>
            </a:endParaRPr>
          </a:p>
          <a:p>
            <a:pPr marL="509588" indent="-342900">
              <a:lnSpc>
                <a:spcPct val="120000"/>
              </a:lnSpc>
              <a:buFontTx/>
              <a:buChar char="-"/>
            </a:pPr>
            <a:r>
              <a:rPr lang="en-US" dirty="0">
                <a:latin typeface="Microsoft PhagsPa" panose="020B0502040204020203" pitchFamily="34" charset="0"/>
              </a:rPr>
              <a:t>Unit </a:t>
            </a:r>
            <a:r>
              <a:rPr lang="en-US" dirty="0" err="1">
                <a:latin typeface="Microsoft PhagsPa" panose="020B0502040204020203" pitchFamily="34" charset="0"/>
              </a:rPr>
              <a:t>Kegiatan</a:t>
            </a:r>
            <a:r>
              <a:rPr lang="en-US" dirty="0">
                <a:latin typeface="Microsoft PhagsPa" panose="020B0502040204020203" pitchFamily="34" charset="0"/>
              </a:rPr>
              <a:t> </a:t>
            </a:r>
            <a:r>
              <a:rPr lang="en-US" dirty="0" err="1">
                <a:latin typeface="Microsoft PhagsPa" panose="020B0502040204020203" pitchFamily="34" charset="0"/>
              </a:rPr>
              <a:t>Mahasiswa</a:t>
            </a:r>
            <a:r>
              <a:rPr lang="en-US" dirty="0">
                <a:latin typeface="Microsoft PhagsPa" panose="020B0502040204020203" pitchFamily="34" charset="0"/>
              </a:rPr>
              <a:t> </a:t>
            </a:r>
            <a:r>
              <a:rPr lang="en-US" dirty="0" err="1">
                <a:latin typeface="Microsoft PhagsPa" panose="020B0502040204020203" pitchFamily="34" charset="0"/>
              </a:rPr>
              <a:t>Universitas</a:t>
            </a:r>
            <a:r>
              <a:rPr lang="en-US" dirty="0">
                <a:latin typeface="Microsoft PhagsPa" panose="020B0502040204020203" pitchFamily="34" charset="0"/>
              </a:rPr>
              <a:t> </a:t>
            </a:r>
            <a:r>
              <a:rPr lang="en-US" dirty="0" err="1">
                <a:latin typeface="Microsoft PhagsPa" panose="020B0502040204020203" pitchFamily="34" charset="0"/>
              </a:rPr>
              <a:t>Udayana</a:t>
            </a:r>
            <a:endParaRPr lang="en-US" dirty="0">
              <a:latin typeface="Microsoft PhagsPa" panose="020B0502040204020203" pitchFamily="34" charset="0"/>
            </a:endParaRPr>
          </a:p>
          <a:p>
            <a:pPr>
              <a:lnSpc>
                <a:spcPct val="120000"/>
              </a:lnSpc>
            </a:pPr>
            <a:r>
              <a:rPr lang="en-US" b="1" dirty="0" err="1">
                <a:latin typeface="Microsoft PhagsPa" panose="020B0502040204020203" pitchFamily="34" charset="0"/>
              </a:rPr>
              <a:t>Komisi</a:t>
            </a:r>
            <a:r>
              <a:rPr lang="en-US" b="1" dirty="0">
                <a:latin typeface="Microsoft PhagsPa" panose="020B0502040204020203" pitchFamily="34" charset="0"/>
              </a:rPr>
              <a:t> III </a:t>
            </a:r>
            <a:r>
              <a:rPr lang="en-US" b="1" dirty="0" err="1">
                <a:latin typeface="Microsoft PhagsPa" panose="020B0502040204020203" pitchFamily="34" charset="0"/>
              </a:rPr>
              <a:t>bertanggungjawab</a:t>
            </a:r>
            <a:r>
              <a:rPr lang="en-US" b="1" dirty="0">
                <a:latin typeface="Microsoft PhagsPa" panose="020B0502040204020203" pitchFamily="34" charset="0"/>
              </a:rPr>
              <a:t> </a:t>
            </a:r>
            <a:r>
              <a:rPr lang="en-US" b="1" dirty="0" err="1">
                <a:latin typeface="Microsoft PhagsPa" panose="020B0502040204020203" pitchFamily="34" charset="0"/>
              </a:rPr>
              <a:t>atas</a:t>
            </a:r>
            <a:r>
              <a:rPr lang="en-US" b="1" dirty="0">
                <a:latin typeface="Microsoft PhagsPa" panose="020B0502040204020203" pitchFamily="34" charset="0"/>
              </a:rPr>
              <a:t> program </a:t>
            </a:r>
            <a:r>
              <a:rPr lang="en-US" b="1" dirty="0" err="1">
                <a:latin typeface="Microsoft PhagsPa" panose="020B0502040204020203" pitchFamily="34" charset="0"/>
              </a:rPr>
              <a:t>kerja</a:t>
            </a:r>
            <a:r>
              <a:rPr lang="en-US" b="1" dirty="0">
                <a:latin typeface="Microsoft PhagsPa" panose="020B0502040204020203" pitchFamily="34" charset="0"/>
              </a:rPr>
              <a:t> : </a:t>
            </a:r>
          </a:p>
          <a:p>
            <a:pPr marL="512763" indent="-182563">
              <a:lnSpc>
                <a:spcPct val="120000"/>
              </a:lnSpc>
              <a:buFontTx/>
              <a:buChar char="-"/>
            </a:pPr>
            <a:r>
              <a:rPr lang="en-US" dirty="0" err="1">
                <a:latin typeface="Microsoft PhagsPa" panose="020B0502040204020203" pitchFamily="34" charset="0"/>
              </a:rPr>
              <a:t>Bakti</a:t>
            </a:r>
            <a:r>
              <a:rPr lang="en-US" dirty="0">
                <a:latin typeface="Microsoft PhagsPa" panose="020B0502040204020203" pitchFamily="34" charset="0"/>
              </a:rPr>
              <a:t> </a:t>
            </a:r>
            <a:r>
              <a:rPr lang="en-US" dirty="0" err="1">
                <a:latin typeface="Microsoft PhagsPa" panose="020B0502040204020203" pitchFamily="34" charset="0"/>
              </a:rPr>
              <a:t>Sosial</a:t>
            </a:r>
            <a:r>
              <a:rPr lang="en-US" dirty="0">
                <a:latin typeface="Microsoft PhagsPa" panose="020B0502040204020203" pitchFamily="34" charset="0"/>
              </a:rPr>
              <a:t> 2020</a:t>
            </a:r>
          </a:p>
          <a:p>
            <a:pPr marL="512763" indent="-182563">
              <a:lnSpc>
                <a:spcPct val="120000"/>
              </a:lnSpc>
              <a:buFontTx/>
              <a:buChar char="-"/>
            </a:pPr>
            <a:r>
              <a:rPr lang="en-US" dirty="0">
                <a:latin typeface="Microsoft PhagsPa" panose="020B0502040204020203" pitchFamily="34" charset="0"/>
              </a:rPr>
              <a:t>Roadshow UKM</a:t>
            </a:r>
          </a:p>
          <a:p>
            <a:pPr marL="512763" indent="-182563">
              <a:lnSpc>
                <a:spcPct val="120000"/>
              </a:lnSpc>
              <a:buFontTx/>
              <a:buChar char="-"/>
            </a:pPr>
            <a:r>
              <a:rPr lang="en-US" dirty="0" err="1">
                <a:latin typeface="Microsoft PhagsPa" panose="020B0502040204020203" pitchFamily="34" charset="0"/>
              </a:rPr>
              <a:t>Temu</a:t>
            </a:r>
            <a:r>
              <a:rPr lang="en-US" dirty="0">
                <a:latin typeface="Microsoft PhagsPa" panose="020B0502040204020203" pitchFamily="34" charset="0"/>
              </a:rPr>
              <a:t> </a:t>
            </a:r>
            <a:r>
              <a:rPr lang="en-US" dirty="0" err="1">
                <a:latin typeface="Microsoft PhagsPa" panose="020B0502040204020203" pitchFamily="34" charset="0"/>
              </a:rPr>
              <a:t>Rektor</a:t>
            </a:r>
            <a:r>
              <a:rPr lang="en-US" dirty="0">
                <a:latin typeface="Microsoft PhagsPa" panose="020B0502040204020203" pitchFamily="34" charset="0"/>
              </a:rPr>
              <a:t> 2020</a:t>
            </a:r>
          </a:p>
          <a:p>
            <a:pPr marL="166688" indent="0">
              <a:lnSpc>
                <a:spcPct val="120000"/>
              </a:lnSpc>
              <a:buNone/>
            </a:pPr>
            <a:endParaRPr lang="en-US" dirty="0">
              <a:latin typeface="Microsoft PhagsPa" panose="020B0502040204020203" pitchFamily="34" charset="0"/>
            </a:endParaRPr>
          </a:p>
          <a:p>
            <a:pPr marL="509588" indent="-342900">
              <a:lnSpc>
                <a:spcPct val="120000"/>
              </a:lnSpc>
              <a:buFontTx/>
              <a:buChar char="-"/>
            </a:pPr>
            <a:endParaRPr lang="en-US" dirty="0">
              <a:latin typeface="Microsoft PhagsPa" panose="020B0502040204020203" pitchFamily="34" charset="0"/>
            </a:endParaRPr>
          </a:p>
          <a:p>
            <a:pPr marL="166688" indent="0">
              <a:lnSpc>
                <a:spcPct val="120000"/>
              </a:lnSpc>
              <a:buNone/>
            </a:pPr>
            <a:endParaRPr lang="en-US" dirty="0">
              <a:latin typeface="Microsoft PhagsPa" panose="020B0502040204020203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E99235-E54D-42CF-A285-A0DCE9FC11F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052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3AAAE-BAC9-40A2-9AAD-A531E25A4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err="1"/>
              <a:t>Komisi</a:t>
            </a:r>
            <a:r>
              <a:rPr lang="en-US" sz="5400" dirty="0"/>
              <a:t> </a:t>
            </a:r>
            <a:r>
              <a:rPr lang="en-US" sz="5400" dirty="0" err="1"/>
              <a:t>iV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A0666-A98F-48B6-B7C3-D5DE1F7D3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960" y="287481"/>
            <a:ext cx="7737763" cy="618259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b="1" dirty="0" err="1">
                <a:latin typeface="Microsoft PhagsPa" panose="020B0502040204020203" pitchFamily="34" charset="0"/>
              </a:rPr>
              <a:t>Komisi</a:t>
            </a:r>
            <a:r>
              <a:rPr lang="en-US" b="1" dirty="0">
                <a:latin typeface="Microsoft PhagsPa" panose="020B0502040204020203" pitchFamily="34" charset="0"/>
              </a:rPr>
              <a:t> IV </a:t>
            </a:r>
            <a:r>
              <a:rPr lang="en-US" b="1" dirty="0" err="1">
                <a:latin typeface="Microsoft PhagsPa" panose="020B0502040204020203" pitchFamily="34" charset="0"/>
              </a:rPr>
              <a:t>mempunyai</a:t>
            </a:r>
            <a:r>
              <a:rPr lang="en-US" b="1" dirty="0">
                <a:latin typeface="Microsoft PhagsPa" panose="020B0502040204020203" pitchFamily="34" charset="0"/>
              </a:rPr>
              <a:t> </a:t>
            </a:r>
            <a:r>
              <a:rPr lang="en-US" b="1" dirty="0" err="1">
                <a:latin typeface="Microsoft PhagsPa" panose="020B0502040204020203" pitchFamily="34" charset="0"/>
              </a:rPr>
              <a:t>ruang</a:t>
            </a:r>
            <a:r>
              <a:rPr lang="en-US" b="1" dirty="0">
                <a:latin typeface="Microsoft PhagsPa" panose="020B0502040204020203" pitchFamily="34" charset="0"/>
              </a:rPr>
              <a:t> </a:t>
            </a:r>
            <a:r>
              <a:rPr lang="en-US" b="1" dirty="0" err="1">
                <a:latin typeface="Microsoft PhagsPa" panose="020B0502040204020203" pitchFamily="34" charset="0"/>
              </a:rPr>
              <a:t>lingkup</a:t>
            </a:r>
            <a:r>
              <a:rPr lang="en-US" b="1" dirty="0">
                <a:latin typeface="Microsoft PhagsPa" panose="020B0502040204020203" pitchFamily="34" charset="0"/>
              </a:rPr>
              <a:t> </a:t>
            </a:r>
            <a:r>
              <a:rPr lang="en-US" b="1" dirty="0" err="1">
                <a:latin typeface="Microsoft PhagsPa" panose="020B0502040204020203" pitchFamily="34" charset="0"/>
              </a:rPr>
              <a:t>tugas</a:t>
            </a:r>
            <a:r>
              <a:rPr lang="en-US" b="1" dirty="0">
                <a:latin typeface="Microsoft PhagsPa" panose="020B0502040204020203" pitchFamily="34" charset="0"/>
              </a:rPr>
              <a:t> di </a:t>
            </a:r>
            <a:r>
              <a:rPr lang="en-US" b="1" dirty="0" err="1">
                <a:latin typeface="Microsoft PhagsPa" panose="020B0502040204020203" pitchFamily="34" charset="0"/>
              </a:rPr>
              <a:t>bidang</a:t>
            </a:r>
            <a:r>
              <a:rPr lang="en-US" b="1" dirty="0">
                <a:latin typeface="Microsoft PhagsPa" panose="020B0502040204020203" pitchFamily="34" charset="0"/>
              </a:rPr>
              <a:t> :</a:t>
            </a:r>
          </a:p>
          <a:p>
            <a:pPr marL="401638" indent="-182563">
              <a:lnSpc>
                <a:spcPct val="150000"/>
              </a:lnSpc>
              <a:buFontTx/>
              <a:buChar char="-"/>
            </a:pPr>
            <a:r>
              <a:rPr lang="en-US" dirty="0" err="1">
                <a:latin typeface="Microsoft PhagsPa" panose="020B0502040204020203" pitchFamily="34" charset="0"/>
              </a:rPr>
              <a:t>Relasi</a:t>
            </a:r>
            <a:r>
              <a:rPr lang="en-US" dirty="0">
                <a:latin typeface="Microsoft PhagsPa" panose="020B0502040204020203" pitchFamily="34" charset="0"/>
              </a:rPr>
              <a:t> </a:t>
            </a:r>
            <a:r>
              <a:rPr lang="en-US" dirty="0" err="1">
                <a:latin typeface="Microsoft PhagsPa" panose="020B0502040204020203" pitchFamily="34" charset="0"/>
              </a:rPr>
              <a:t>Eksternal</a:t>
            </a:r>
            <a:endParaRPr lang="en-US" dirty="0">
              <a:latin typeface="Microsoft PhagsPa" panose="020B0502040204020203" pitchFamily="34" charset="0"/>
            </a:endParaRPr>
          </a:p>
          <a:p>
            <a:pPr marL="401638" indent="-182563">
              <a:lnSpc>
                <a:spcPct val="150000"/>
              </a:lnSpc>
              <a:buFontTx/>
              <a:buChar char="-"/>
            </a:pPr>
            <a:r>
              <a:rPr lang="en-US" dirty="0" err="1">
                <a:latin typeface="Microsoft PhagsPa" panose="020B0502040204020203" pitchFamily="34" charset="0"/>
              </a:rPr>
              <a:t>Perhubungan</a:t>
            </a:r>
            <a:endParaRPr lang="en-US" dirty="0">
              <a:latin typeface="Microsoft PhagsPa" panose="020B0502040204020203" pitchFamily="34" charset="0"/>
            </a:endParaRPr>
          </a:p>
          <a:p>
            <a:r>
              <a:rPr lang="en-US" b="1" dirty="0" err="1">
                <a:latin typeface="Microsoft PhagsPa" panose="020B0502040204020203" pitchFamily="34" charset="0"/>
              </a:rPr>
              <a:t>Pasangan</a:t>
            </a:r>
            <a:r>
              <a:rPr lang="en-US" b="1" dirty="0">
                <a:latin typeface="Microsoft PhagsPa" panose="020B0502040204020203" pitchFamily="34" charset="0"/>
              </a:rPr>
              <a:t>/Mitra </a:t>
            </a:r>
            <a:r>
              <a:rPr lang="en-US" b="1" dirty="0" err="1">
                <a:latin typeface="Microsoft PhagsPa" panose="020B0502040204020203" pitchFamily="34" charset="0"/>
              </a:rPr>
              <a:t>Kerja</a:t>
            </a:r>
            <a:r>
              <a:rPr lang="en-US" b="1" dirty="0">
                <a:latin typeface="Microsoft PhagsPa" panose="020B0502040204020203" pitchFamily="34" charset="0"/>
              </a:rPr>
              <a:t> </a:t>
            </a:r>
            <a:r>
              <a:rPr lang="en-US" b="1" dirty="0" err="1">
                <a:latin typeface="Microsoft PhagsPa" panose="020B0502040204020203" pitchFamily="34" charset="0"/>
              </a:rPr>
              <a:t>Komisi</a:t>
            </a:r>
            <a:r>
              <a:rPr lang="en-US" b="1" dirty="0">
                <a:latin typeface="Microsoft PhagsPa" panose="020B0502040204020203" pitchFamily="34" charset="0"/>
              </a:rPr>
              <a:t> IV </a:t>
            </a:r>
            <a:r>
              <a:rPr lang="en-US" b="1" dirty="0" err="1">
                <a:latin typeface="Microsoft PhagsPa" panose="020B0502040204020203" pitchFamily="34" charset="0"/>
              </a:rPr>
              <a:t>meliputi</a:t>
            </a:r>
            <a:r>
              <a:rPr lang="en-US" b="1" dirty="0">
                <a:latin typeface="Microsoft PhagsPa" panose="020B0502040204020203" pitchFamily="34" charset="0"/>
              </a:rPr>
              <a:t> :</a:t>
            </a:r>
          </a:p>
          <a:p>
            <a:pPr marL="346075" indent="-182563">
              <a:buFontTx/>
              <a:buChar char="-"/>
            </a:pPr>
            <a:r>
              <a:rPr lang="en-US" dirty="0" err="1">
                <a:latin typeface="Microsoft PhagsPa" panose="020B0502040204020203" pitchFamily="34" charset="0"/>
              </a:rPr>
              <a:t>Kementrian</a:t>
            </a:r>
            <a:r>
              <a:rPr lang="en-US" dirty="0">
                <a:latin typeface="Microsoft PhagsPa" panose="020B0502040204020203" pitchFamily="34" charset="0"/>
              </a:rPr>
              <a:t> </a:t>
            </a:r>
            <a:r>
              <a:rPr lang="en-US" dirty="0" err="1">
                <a:latin typeface="Microsoft PhagsPa" panose="020B0502040204020203" pitchFamily="34" charset="0"/>
              </a:rPr>
              <a:t>Riset</a:t>
            </a:r>
            <a:r>
              <a:rPr lang="en-US" dirty="0">
                <a:latin typeface="Microsoft PhagsPa" panose="020B0502040204020203" pitchFamily="34" charset="0"/>
              </a:rPr>
              <a:t> dan </a:t>
            </a:r>
            <a:r>
              <a:rPr lang="en-US" dirty="0" err="1">
                <a:latin typeface="Microsoft PhagsPa" panose="020B0502040204020203" pitchFamily="34" charset="0"/>
              </a:rPr>
              <a:t>Teknologi</a:t>
            </a:r>
            <a:endParaRPr lang="en-US" dirty="0">
              <a:latin typeface="Microsoft PhagsPa" panose="020B0502040204020203" pitchFamily="34" charset="0"/>
            </a:endParaRPr>
          </a:p>
          <a:p>
            <a:pPr marL="346075" indent="-182563">
              <a:buFontTx/>
              <a:buChar char="-"/>
            </a:pPr>
            <a:r>
              <a:rPr lang="en-US" dirty="0">
                <a:latin typeface="Microsoft PhagsPa" panose="020B0502040204020203" pitchFamily="34" charset="0"/>
              </a:rPr>
              <a:t>Kementrian </a:t>
            </a:r>
            <a:r>
              <a:rPr lang="en-US" dirty="0" err="1">
                <a:latin typeface="Microsoft PhagsPa" panose="020B0502040204020203" pitchFamily="34" charset="0"/>
              </a:rPr>
              <a:t>Informasi</a:t>
            </a:r>
            <a:r>
              <a:rPr lang="en-US" dirty="0">
                <a:latin typeface="Microsoft PhagsPa" panose="020B0502040204020203" pitchFamily="34" charset="0"/>
              </a:rPr>
              <a:t> dan </a:t>
            </a:r>
            <a:r>
              <a:rPr lang="en-US" dirty="0" err="1">
                <a:latin typeface="Microsoft PhagsPa" panose="020B0502040204020203" pitchFamily="34" charset="0"/>
              </a:rPr>
              <a:t>Komunikasi</a:t>
            </a:r>
            <a:endParaRPr lang="en-US" dirty="0">
              <a:latin typeface="Microsoft PhagsPa" panose="020B0502040204020203" pitchFamily="34" charset="0"/>
            </a:endParaRPr>
          </a:p>
          <a:p>
            <a:pPr marL="346075" indent="-182563">
              <a:buFontTx/>
              <a:buChar char="-"/>
            </a:pPr>
            <a:r>
              <a:rPr lang="en-US" dirty="0">
                <a:latin typeface="Microsoft PhagsPa" panose="020B0502040204020203" pitchFamily="34" charset="0"/>
              </a:rPr>
              <a:t>Kementrian </a:t>
            </a:r>
            <a:r>
              <a:rPr lang="en-US" dirty="0" err="1">
                <a:latin typeface="Microsoft PhagsPa" panose="020B0502040204020203" pitchFamily="34" charset="0"/>
              </a:rPr>
              <a:t>Luar</a:t>
            </a:r>
            <a:r>
              <a:rPr lang="en-US" dirty="0">
                <a:latin typeface="Microsoft PhagsPa" panose="020B0502040204020203" pitchFamily="34" charset="0"/>
              </a:rPr>
              <a:t> Negeri</a:t>
            </a:r>
          </a:p>
          <a:p>
            <a:pPr marL="346075" indent="-182563">
              <a:buFontTx/>
              <a:buChar char="-"/>
            </a:pPr>
            <a:r>
              <a:rPr lang="en-US" dirty="0">
                <a:latin typeface="Microsoft PhagsPa" panose="020B0502040204020203" pitchFamily="34" charset="0"/>
              </a:rPr>
              <a:t>Kementrian </a:t>
            </a:r>
            <a:r>
              <a:rPr lang="en-US" dirty="0" err="1">
                <a:latin typeface="Microsoft PhagsPa" panose="020B0502040204020203" pitchFamily="34" charset="0"/>
              </a:rPr>
              <a:t>Pemerdayaan</a:t>
            </a:r>
            <a:r>
              <a:rPr lang="en-US" dirty="0">
                <a:latin typeface="Microsoft PhagsPa" panose="020B0502040204020203" pitchFamily="34" charset="0"/>
              </a:rPr>
              <a:t> </a:t>
            </a:r>
            <a:r>
              <a:rPr lang="en-US" dirty="0" err="1">
                <a:latin typeface="Microsoft PhagsPa" panose="020B0502040204020203" pitchFamily="34" charset="0"/>
              </a:rPr>
              <a:t>Desa</a:t>
            </a:r>
            <a:endParaRPr lang="en-US" dirty="0">
              <a:latin typeface="Microsoft PhagsPa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en-US" b="1" dirty="0" err="1">
                <a:latin typeface="Microsoft PhagsPa" panose="020B0502040204020203" pitchFamily="34" charset="0"/>
              </a:rPr>
              <a:t>Komisi</a:t>
            </a:r>
            <a:r>
              <a:rPr lang="en-US" b="1" dirty="0">
                <a:latin typeface="Microsoft PhagsPa" panose="020B0502040204020203" pitchFamily="34" charset="0"/>
              </a:rPr>
              <a:t> IV </a:t>
            </a:r>
            <a:r>
              <a:rPr lang="en-US" b="1" dirty="0" err="1">
                <a:latin typeface="Microsoft PhagsPa" panose="020B0502040204020203" pitchFamily="34" charset="0"/>
              </a:rPr>
              <a:t>bertanggungjawab</a:t>
            </a:r>
            <a:r>
              <a:rPr lang="en-US" b="1" dirty="0">
                <a:latin typeface="Microsoft PhagsPa" panose="020B0502040204020203" pitchFamily="34" charset="0"/>
              </a:rPr>
              <a:t> </a:t>
            </a:r>
            <a:r>
              <a:rPr lang="en-US" b="1" dirty="0" err="1">
                <a:latin typeface="Microsoft PhagsPa" panose="020B0502040204020203" pitchFamily="34" charset="0"/>
              </a:rPr>
              <a:t>atas</a:t>
            </a:r>
            <a:r>
              <a:rPr lang="en-US" b="1" dirty="0">
                <a:latin typeface="Microsoft PhagsPa" panose="020B0502040204020203" pitchFamily="34" charset="0"/>
              </a:rPr>
              <a:t> program </a:t>
            </a:r>
            <a:r>
              <a:rPr lang="en-US" b="1" dirty="0" err="1">
                <a:latin typeface="Microsoft PhagsPa" panose="020B0502040204020203" pitchFamily="34" charset="0"/>
              </a:rPr>
              <a:t>kerja</a:t>
            </a:r>
            <a:r>
              <a:rPr lang="en-US" b="1" dirty="0">
                <a:latin typeface="Microsoft PhagsPa" panose="020B0502040204020203" pitchFamily="34" charset="0"/>
              </a:rPr>
              <a:t> : </a:t>
            </a:r>
          </a:p>
          <a:p>
            <a:pPr marL="512763" indent="-182563">
              <a:lnSpc>
                <a:spcPct val="150000"/>
              </a:lnSpc>
              <a:buFontTx/>
              <a:buChar char="-"/>
            </a:pPr>
            <a:r>
              <a:rPr lang="en-US" dirty="0">
                <a:latin typeface="Microsoft PhagsPa" panose="020B0502040204020203" pitchFamily="34" charset="0"/>
              </a:rPr>
              <a:t>Training </a:t>
            </a:r>
            <a:r>
              <a:rPr lang="en-US" dirty="0" err="1">
                <a:latin typeface="Microsoft PhagsPa" panose="020B0502040204020203" pitchFamily="34" charset="0"/>
              </a:rPr>
              <a:t>Legislatif</a:t>
            </a:r>
            <a:r>
              <a:rPr lang="en-US" dirty="0">
                <a:latin typeface="Microsoft PhagsPa" panose="020B0502040204020203" pitchFamily="34" charset="0"/>
              </a:rPr>
              <a:t> 2020</a:t>
            </a:r>
          </a:p>
          <a:p>
            <a:pPr marL="512763" indent="-182563">
              <a:lnSpc>
                <a:spcPct val="150000"/>
              </a:lnSpc>
              <a:buFontTx/>
              <a:buChar char="-"/>
            </a:pPr>
            <a:r>
              <a:rPr lang="en-US" dirty="0">
                <a:latin typeface="Microsoft PhagsPa" panose="020B0502040204020203" pitchFamily="34" charset="0"/>
              </a:rPr>
              <a:t>Study Visit 2020</a:t>
            </a:r>
          </a:p>
          <a:p>
            <a:pPr marL="512763" indent="-182563">
              <a:lnSpc>
                <a:spcPct val="150000"/>
              </a:lnSpc>
              <a:buFontTx/>
              <a:buChar char="-"/>
            </a:pPr>
            <a:r>
              <a:rPr lang="en-US" dirty="0" err="1">
                <a:latin typeface="Microsoft PhagsPa" panose="020B0502040204020203" pitchFamily="34" charset="0"/>
              </a:rPr>
              <a:t>Kegiatan</a:t>
            </a:r>
            <a:r>
              <a:rPr lang="en-US" dirty="0">
                <a:latin typeface="Microsoft PhagsPa" panose="020B0502040204020203" pitchFamily="34" charset="0"/>
              </a:rPr>
              <a:t> FL2MI/AL2MB</a:t>
            </a:r>
          </a:p>
          <a:p>
            <a:pPr marL="512763" indent="-182563">
              <a:lnSpc>
                <a:spcPct val="150000"/>
              </a:lnSpc>
              <a:buFontTx/>
              <a:buChar char="-"/>
            </a:pPr>
            <a:r>
              <a:rPr lang="en-US" dirty="0" err="1">
                <a:latin typeface="Microsoft PhagsPa" panose="020B0502040204020203" pitchFamily="34" charset="0"/>
              </a:rPr>
              <a:t>Studi</a:t>
            </a:r>
            <a:r>
              <a:rPr lang="en-US" dirty="0">
                <a:latin typeface="Microsoft PhagsPa" panose="020B0502040204020203" pitchFamily="34" charset="0"/>
              </a:rPr>
              <a:t> Banding </a:t>
            </a:r>
            <a:r>
              <a:rPr lang="en-US" dirty="0" err="1">
                <a:latin typeface="Microsoft PhagsPa" panose="020B0502040204020203" pitchFamily="34" charset="0"/>
              </a:rPr>
              <a:t>antar</a:t>
            </a:r>
            <a:r>
              <a:rPr lang="en-US" dirty="0">
                <a:latin typeface="Microsoft PhagsPa" panose="020B0502040204020203" pitchFamily="34" charset="0"/>
              </a:rPr>
              <a:t> Lembaga </a:t>
            </a:r>
            <a:r>
              <a:rPr lang="en-US" dirty="0" err="1">
                <a:latin typeface="Microsoft PhagsPa" panose="020B0502040204020203" pitchFamily="34" charset="0"/>
              </a:rPr>
              <a:t>Legislatif</a:t>
            </a:r>
            <a:r>
              <a:rPr lang="en-US" dirty="0">
                <a:latin typeface="Microsoft PhagsPa" panose="020B0502040204020203" pitchFamily="34" charset="0"/>
              </a:rPr>
              <a:t> (</a:t>
            </a:r>
            <a:r>
              <a:rPr lang="en-US" dirty="0" err="1">
                <a:latin typeface="Microsoft PhagsPa" panose="020B0502040204020203" pitchFamily="34" charset="0"/>
              </a:rPr>
              <a:t>Insidental</a:t>
            </a:r>
            <a:r>
              <a:rPr lang="en-US" dirty="0">
                <a:latin typeface="Microsoft PhagsPa" panose="020B0502040204020203" pitchFamily="34" charset="0"/>
              </a:rPr>
              <a:t>)</a:t>
            </a:r>
          </a:p>
          <a:p>
            <a:pPr marL="163512" indent="0">
              <a:buNone/>
            </a:pPr>
            <a:endParaRPr lang="en-US" dirty="0">
              <a:latin typeface="Microsoft PhagsPa" panose="020B0502040204020203" pitchFamily="34" charset="0"/>
            </a:endParaRPr>
          </a:p>
          <a:p>
            <a:pPr marL="163512" indent="0">
              <a:buNone/>
            </a:pPr>
            <a:endParaRPr lang="en-US" dirty="0">
              <a:latin typeface="Microsoft PhagsPa" panose="020B0502040204020203" pitchFamily="34" charset="0"/>
            </a:endParaRPr>
          </a:p>
          <a:p>
            <a:pPr marL="509588" indent="-342900">
              <a:buFontTx/>
              <a:buChar char="-"/>
            </a:pPr>
            <a:endParaRPr lang="en-US" dirty="0"/>
          </a:p>
          <a:p>
            <a:pPr marL="509588" indent="-342900">
              <a:buFontTx/>
              <a:buChar char="-"/>
            </a:pPr>
            <a:endParaRPr lang="en-US" dirty="0"/>
          </a:p>
          <a:p>
            <a:pPr marL="166688" indent="0"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E99235-E54D-42CF-A285-A0DCE9FC11F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147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66FAE-85BD-4E57-8FD6-9670EB547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Deputi</a:t>
            </a:r>
            <a:r>
              <a:rPr lang="en-US" dirty="0"/>
              <a:t> </a:t>
            </a:r>
            <a:r>
              <a:rPr lang="en-US" dirty="0" err="1"/>
              <a:t>dpm</a:t>
            </a:r>
            <a:r>
              <a:rPr lang="en-US" dirty="0"/>
              <a:t> pm </a:t>
            </a:r>
            <a:r>
              <a:rPr lang="en-US" dirty="0" err="1"/>
              <a:t>unud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52BE67-9279-4A84-94F9-EB49CDCE43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42069" y="5297147"/>
            <a:ext cx="8488371" cy="1408453"/>
          </a:xfrm>
        </p:spPr>
        <p:txBody>
          <a:bodyPr>
            <a:normAutofit/>
          </a:bodyPr>
          <a:lstStyle/>
          <a:p>
            <a:pPr algn="just"/>
            <a:r>
              <a:rPr lang="en-US" b="1" dirty="0">
                <a:latin typeface="Microsoft PhagsPa" panose="020B0502040204020203" pitchFamily="34" charset="0"/>
              </a:rPr>
              <a:t>DEPUTI BIDANG MERUPAKAN ALAT PELENGKAP DALAM DPM PM UNIVERSITAS UDAYANA YANG BERTUGAS MEMBANTU DEWAN DALAM MELAKSANAKAN TUGAS DAN FUNGSINYA DALAM BIDANG ADMINISTRASI DAN INFORMASI.</a:t>
            </a:r>
          </a:p>
        </p:txBody>
      </p:sp>
    </p:spTree>
    <p:extLst>
      <p:ext uri="{BB962C8B-B14F-4D97-AF65-F5344CB8AC3E}">
        <p14:creationId xmlns:p14="http://schemas.microsoft.com/office/powerpoint/2010/main" val="3741300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F5057D0-1365-4DD3-8DDB-C7A0D7A990C8}"/>
              </a:ext>
            </a:extLst>
          </p:cNvPr>
          <p:cNvSpPr/>
          <p:nvPr/>
        </p:nvSpPr>
        <p:spPr>
          <a:xfrm>
            <a:off x="0" y="5122719"/>
            <a:ext cx="5320145" cy="43295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2F139A-E4B9-4A8A-A81D-5EC89F2D6649}"/>
              </a:ext>
            </a:extLst>
          </p:cNvPr>
          <p:cNvSpPr/>
          <p:nvPr/>
        </p:nvSpPr>
        <p:spPr>
          <a:xfrm>
            <a:off x="0" y="2687782"/>
            <a:ext cx="5777346" cy="43295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3B17D2-E7D5-4118-A60A-177AC8B86007}"/>
              </a:ext>
            </a:extLst>
          </p:cNvPr>
          <p:cNvSpPr/>
          <p:nvPr/>
        </p:nvSpPr>
        <p:spPr>
          <a:xfrm>
            <a:off x="0" y="252845"/>
            <a:ext cx="4087091" cy="43295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FCC511-A889-46F4-9ED2-765B0A9E2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548B8-4C7F-4E28-8228-7A063E2AD0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018" y="252845"/>
            <a:ext cx="7372004" cy="5798127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en-US" sz="1800" b="1" dirty="0">
                <a:solidFill>
                  <a:schemeClr val="bg1"/>
                </a:solidFill>
                <a:latin typeface="Microsoft PhagsPa" panose="020B0502040204020203" pitchFamily="34" charset="0"/>
              </a:rPr>
              <a:t>DEPUTI BIDANG ADMINISTRASI</a:t>
            </a:r>
            <a:endParaRPr lang="en-US" sz="1800" dirty="0">
              <a:solidFill>
                <a:schemeClr val="bg1"/>
              </a:solidFill>
              <a:latin typeface="Microsoft PhagsPa" panose="020B0502040204020203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1800" dirty="0" err="1">
                <a:latin typeface="Microsoft PhagsPa" panose="020B0502040204020203" pitchFamily="34" charset="0"/>
              </a:rPr>
              <a:t>memiliki</a:t>
            </a:r>
            <a:r>
              <a:rPr lang="en-US" sz="1800" dirty="0">
                <a:latin typeface="Microsoft PhagsPa" panose="020B0502040204020203" pitchFamily="34" charset="0"/>
              </a:rPr>
              <a:t> </a:t>
            </a:r>
            <a:r>
              <a:rPr lang="en-US" sz="1800" dirty="0" err="1">
                <a:latin typeface="Microsoft PhagsPa" panose="020B0502040204020203" pitchFamily="34" charset="0"/>
              </a:rPr>
              <a:t>tugas</a:t>
            </a:r>
            <a:r>
              <a:rPr lang="en-US" sz="1800" dirty="0">
                <a:latin typeface="Microsoft PhagsPa" panose="020B0502040204020203" pitchFamily="34" charset="0"/>
              </a:rPr>
              <a:t> </a:t>
            </a:r>
            <a:r>
              <a:rPr lang="en-US" sz="1800" dirty="0" err="1">
                <a:latin typeface="Microsoft PhagsPa" panose="020B0502040204020203" pitchFamily="34" charset="0"/>
              </a:rPr>
              <a:t>membantu</a:t>
            </a:r>
            <a:r>
              <a:rPr lang="en-US" sz="1800" dirty="0">
                <a:latin typeface="Microsoft PhagsPa" panose="020B0502040204020203" pitchFamily="34" charset="0"/>
              </a:rPr>
              <a:t> Dewan </a:t>
            </a:r>
            <a:r>
              <a:rPr lang="en-US" sz="1800" dirty="0" err="1">
                <a:latin typeface="Microsoft PhagsPa" panose="020B0502040204020203" pitchFamily="34" charset="0"/>
              </a:rPr>
              <a:t>dalam</a:t>
            </a:r>
            <a:r>
              <a:rPr lang="en-US" sz="1800" dirty="0">
                <a:latin typeface="Microsoft PhagsPa" panose="020B0502040204020203" pitchFamily="34" charset="0"/>
              </a:rPr>
              <a:t> </a:t>
            </a:r>
            <a:r>
              <a:rPr lang="en-US" sz="1800" dirty="0" err="1">
                <a:latin typeface="Microsoft PhagsPa" panose="020B0502040204020203" pitchFamily="34" charset="0"/>
              </a:rPr>
              <a:t>administrasi</a:t>
            </a:r>
            <a:r>
              <a:rPr lang="en-US" sz="1800" dirty="0">
                <a:latin typeface="Microsoft PhagsPa" panose="020B0502040204020203" pitchFamily="34" charset="0"/>
              </a:rPr>
              <a:t> </a:t>
            </a:r>
            <a:r>
              <a:rPr lang="en-US" sz="1800" dirty="0" err="1">
                <a:latin typeface="Microsoft PhagsPa" panose="020B0502040204020203" pitchFamily="34" charset="0"/>
              </a:rPr>
              <a:t>berupa</a:t>
            </a:r>
            <a:r>
              <a:rPr lang="en-US" sz="1800" dirty="0">
                <a:latin typeface="Microsoft PhagsPa" panose="020B0502040204020203" pitchFamily="34" charset="0"/>
              </a:rPr>
              <a:t> </a:t>
            </a:r>
            <a:r>
              <a:rPr lang="en-US" sz="1800" dirty="0" err="1">
                <a:latin typeface="Microsoft PhagsPa" panose="020B0502040204020203" pitchFamily="34" charset="0"/>
              </a:rPr>
              <a:t>pembuatan</a:t>
            </a:r>
            <a:r>
              <a:rPr lang="en-US" sz="1800" dirty="0">
                <a:latin typeface="Microsoft PhagsPa" panose="020B0502040204020203" pitchFamily="34" charset="0"/>
              </a:rPr>
              <a:t> </a:t>
            </a:r>
            <a:r>
              <a:rPr lang="en-US" sz="1800" dirty="0" err="1">
                <a:latin typeface="Microsoft PhagsPa" panose="020B0502040204020203" pitchFamily="34" charset="0"/>
              </a:rPr>
              <a:t>surat</a:t>
            </a:r>
            <a:r>
              <a:rPr lang="en-US" sz="1800" dirty="0">
                <a:latin typeface="Microsoft PhagsPa" panose="020B0502040204020203" pitchFamily="34" charset="0"/>
              </a:rPr>
              <a:t> </a:t>
            </a:r>
            <a:r>
              <a:rPr lang="en-US" sz="1800" dirty="0" err="1">
                <a:latin typeface="Microsoft PhagsPa" panose="020B0502040204020203" pitchFamily="34" charset="0"/>
              </a:rPr>
              <a:t>keluar</a:t>
            </a:r>
            <a:r>
              <a:rPr lang="en-US" sz="1800" dirty="0">
                <a:latin typeface="Microsoft PhagsPa" panose="020B0502040204020203" pitchFamily="34" charset="0"/>
              </a:rPr>
              <a:t>, </a:t>
            </a:r>
            <a:r>
              <a:rPr lang="en-US" sz="1800" dirty="0" err="1">
                <a:latin typeface="Microsoft PhagsPa" panose="020B0502040204020203" pitchFamily="34" charset="0"/>
              </a:rPr>
              <a:t>pengerjaan</a:t>
            </a:r>
            <a:r>
              <a:rPr lang="en-US" sz="1800" dirty="0">
                <a:latin typeface="Microsoft PhagsPa" panose="020B0502040204020203" pitchFamily="34" charset="0"/>
              </a:rPr>
              <a:t> proposal </a:t>
            </a:r>
            <a:r>
              <a:rPr lang="en-US" sz="1800" dirty="0" err="1">
                <a:latin typeface="Microsoft PhagsPa" panose="020B0502040204020203" pitchFamily="34" charset="0"/>
              </a:rPr>
              <a:t>kegiatan</a:t>
            </a:r>
            <a:r>
              <a:rPr lang="en-US" sz="1800" dirty="0">
                <a:latin typeface="Microsoft PhagsPa" panose="020B0502040204020203" pitchFamily="34" charset="0"/>
              </a:rPr>
              <a:t>, dan </a:t>
            </a:r>
            <a:r>
              <a:rPr lang="en-US" sz="1800" dirty="0" err="1">
                <a:latin typeface="Microsoft PhagsPa" panose="020B0502040204020203" pitchFamily="34" charset="0"/>
              </a:rPr>
              <a:t>membantu</a:t>
            </a:r>
            <a:r>
              <a:rPr lang="en-US" sz="1800" dirty="0">
                <a:latin typeface="Microsoft PhagsPa" panose="020B0502040204020203" pitchFamily="34" charset="0"/>
              </a:rPr>
              <a:t> </a:t>
            </a:r>
            <a:r>
              <a:rPr lang="en-US" sz="1800" dirty="0" err="1">
                <a:latin typeface="Microsoft PhagsPa" panose="020B0502040204020203" pitchFamily="34" charset="0"/>
              </a:rPr>
              <a:t>Sekretaris</a:t>
            </a:r>
            <a:r>
              <a:rPr lang="en-US" sz="1800" dirty="0">
                <a:latin typeface="Microsoft PhagsPa" panose="020B0502040204020203" pitchFamily="34" charset="0"/>
              </a:rPr>
              <a:t> </a:t>
            </a:r>
            <a:r>
              <a:rPr lang="en-US" sz="1800" dirty="0" err="1">
                <a:latin typeface="Microsoft PhagsPa" panose="020B0502040204020203" pitchFamily="34" charset="0"/>
              </a:rPr>
              <a:t>dalam</a:t>
            </a:r>
            <a:r>
              <a:rPr lang="en-US" sz="1800" dirty="0">
                <a:latin typeface="Microsoft PhagsPa" panose="020B0502040204020203" pitchFamily="34" charset="0"/>
              </a:rPr>
              <a:t> </a:t>
            </a:r>
            <a:r>
              <a:rPr lang="en-US" sz="1800" dirty="0" err="1">
                <a:latin typeface="Microsoft PhagsPa" panose="020B0502040204020203" pitchFamily="34" charset="0"/>
              </a:rPr>
              <a:t>menyelesaikan</a:t>
            </a:r>
            <a:r>
              <a:rPr lang="en-US" sz="1800" dirty="0">
                <a:latin typeface="Microsoft PhagsPa" panose="020B0502040204020203" pitchFamily="34" charset="0"/>
              </a:rPr>
              <a:t> </a:t>
            </a:r>
            <a:r>
              <a:rPr lang="en-US" sz="1800" dirty="0" err="1">
                <a:latin typeface="Microsoft PhagsPa" panose="020B0502040204020203" pitchFamily="34" charset="0"/>
              </a:rPr>
              <a:t>Laporan</a:t>
            </a:r>
            <a:r>
              <a:rPr lang="en-US" sz="1800" dirty="0">
                <a:latin typeface="Microsoft PhagsPa" panose="020B0502040204020203" pitchFamily="34" charset="0"/>
              </a:rPr>
              <a:t> </a:t>
            </a:r>
            <a:r>
              <a:rPr lang="en-US" sz="1800" dirty="0" err="1">
                <a:latin typeface="Microsoft PhagsPa" panose="020B0502040204020203" pitchFamily="34" charset="0"/>
              </a:rPr>
              <a:t>Pertanggungjawaban</a:t>
            </a:r>
            <a:r>
              <a:rPr lang="en-US" sz="1800" dirty="0">
                <a:latin typeface="Microsoft PhagsPa" panose="020B0502040204020203" pitchFamily="34" charset="0"/>
              </a:rPr>
              <a:t> </a:t>
            </a:r>
            <a:r>
              <a:rPr lang="en-US" sz="1800" dirty="0" err="1">
                <a:latin typeface="Microsoft PhagsPa" panose="020B0502040204020203" pitchFamily="34" charset="0"/>
              </a:rPr>
              <a:t>kegiatan</a:t>
            </a:r>
            <a:r>
              <a:rPr lang="en-US" sz="1800" dirty="0">
                <a:latin typeface="Microsoft PhagsPa" panose="020B0502040204020203" pitchFamily="34" charset="0"/>
              </a:rPr>
              <a:t> DPM PM </a:t>
            </a:r>
            <a:r>
              <a:rPr lang="en-US" sz="1800" dirty="0" err="1">
                <a:latin typeface="Microsoft PhagsPa" panose="020B0502040204020203" pitchFamily="34" charset="0"/>
              </a:rPr>
              <a:t>Unud</a:t>
            </a:r>
            <a:r>
              <a:rPr lang="en-US" sz="1800" dirty="0">
                <a:latin typeface="Microsoft PhagsPa" panose="020B0502040204020203" pitchFamily="34" charset="0"/>
              </a:rPr>
              <a:t> 2020.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en-US" sz="1800" dirty="0">
              <a:latin typeface="Microsoft PhagsPa" panose="020B0502040204020203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1800" b="1" dirty="0">
                <a:solidFill>
                  <a:schemeClr val="bg1"/>
                </a:solidFill>
                <a:latin typeface="Microsoft PhagsPa" panose="020B0502040204020203" pitchFamily="34" charset="0"/>
              </a:rPr>
              <a:t>DEPUTI BIDANG INVENTARIS DAN KEUANGAN</a:t>
            </a:r>
            <a:endParaRPr lang="en-US" sz="1800" dirty="0">
              <a:solidFill>
                <a:schemeClr val="bg1"/>
              </a:solidFill>
              <a:latin typeface="Microsoft PhagsPa" panose="020B0502040204020203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1800" dirty="0" err="1">
                <a:latin typeface="Microsoft PhagsPa" panose="020B0502040204020203" pitchFamily="34" charset="0"/>
              </a:rPr>
              <a:t>memiliki</a:t>
            </a:r>
            <a:r>
              <a:rPr lang="en-US" sz="1800" dirty="0">
                <a:latin typeface="Microsoft PhagsPa" panose="020B0502040204020203" pitchFamily="34" charset="0"/>
              </a:rPr>
              <a:t> </a:t>
            </a:r>
            <a:r>
              <a:rPr lang="en-US" sz="1800" dirty="0" err="1">
                <a:latin typeface="Microsoft PhagsPa" panose="020B0502040204020203" pitchFamily="34" charset="0"/>
              </a:rPr>
              <a:t>tugas</a:t>
            </a:r>
            <a:r>
              <a:rPr lang="en-US" sz="1800" dirty="0">
                <a:latin typeface="Microsoft PhagsPa" panose="020B0502040204020203" pitchFamily="34" charset="0"/>
              </a:rPr>
              <a:t> </a:t>
            </a:r>
            <a:r>
              <a:rPr lang="en-US" sz="1800" dirty="0" err="1">
                <a:latin typeface="Microsoft PhagsPa" panose="020B0502040204020203" pitchFamily="34" charset="0"/>
              </a:rPr>
              <a:t>dalam</a:t>
            </a:r>
            <a:r>
              <a:rPr lang="en-US" sz="1800" dirty="0">
                <a:latin typeface="Microsoft PhagsPa" panose="020B0502040204020203" pitchFamily="34" charset="0"/>
              </a:rPr>
              <a:t> </a:t>
            </a:r>
            <a:r>
              <a:rPr lang="en-US" sz="1800" dirty="0" err="1">
                <a:latin typeface="Microsoft PhagsPa" panose="020B0502040204020203" pitchFamily="34" charset="0"/>
              </a:rPr>
              <a:t>pendataan</a:t>
            </a:r>
            <a:r>
              <a:rPr lang="en-US" sz="1800" dirty="0">
                <a:latin typeface="Microsoft PhagsPa" panose="020B0502040204020203" pitchFamily="34" charset="0"/>
              </a:rPr>
              <a:t> </a:t>
            </a:r>
            <a:r>
              <a:rPr lang="en-US" sz="1800" dirty="0" err="1">
                <a:latin typeface="Microsoft PhagsPa" panose="020B0502040204020203" pitchFamily="34" charset="0"/>
              </a:rPr>
              <a:t>inventaris</a:t>
            </a:r>
            <a:r>
              <a:rPr lang="en-US" sz="1800" dirty="0">
                <a:latin typeface="Microsoft PhagsPa" panose="020B0502040204020203" pitchFamily="34" charset="0"/>
              </a:rPr>
              <a:t> DPM PM dan </a:t>
            </a:r>
            <a:r>
              <a:rPr lang="en-US" sz="1800" dirty="0" err="1">
                <a:latin typeface="Microsoft PhagsPa" panose="020B0502040204020203" pitchFamily="34" charset="0"/>
              </a:rPr>
              <a:t>bertugas</a:t>
            </a:r>
            <a:r>
              <a:rPr lang="en-US" sz="1800" dirty="0">
                <a:latin typeface="Microsoft PhagsPa" panose="020B0502040204020203" pitchFamily="34" charset="0"/>
              </a:rPr>
              <a:t> </a:t>
            </a:r>
            <a:r>
              <a:rPr lang="en-US" sz="1800" dirty="0" err="1">
                <a:latin typeface="Microsoft PhagsPa" panose="020B0502040204020203" pitchFamily="34" charset="0"/>
              </a:rPr>
              <a:t>mengatur</a:t>
            </a:r>
            <a:r>
              <a:rPr lang="en-US" sz="1800" dirty="0">
                <a:latin typeface="Microsoft PhagsPa" panose="020B0502040204020203" pitchFamily="34" charset="0"/>
              </a:rPr>
              <a:t> </a:t>
            </a:r>
            <a:r>
              <a:rPr lang="en-US" sz="1800" dirty="0" err="1">
                <a:latin typeface="Microsoft PhagsPa" panose="020B0502040204020203" pitchFamily="34" charset="0"/>
              </a:rPr>
              <a:t>sistem</a:t>
            </a:r>
            <a:r>
              <a:rPr lang="en-US" sz="1800" dirty="0">
                <a:latin typeface="Microsoft PhagsPa" panose="020B0502040204020203" pitchFamily="34" charset="0"/>
              </a:rPr>
              <a:t> </a:t>
            </a:r>
            <a:r>
              <a:rPr lang="en-US" sz="1800" dirty="0" err="1">
                <a:latin typeface="Microsoft PhagsPa" panose="020B0502040204020203" pitchFamily="34" charset="0"/>
              </a:rPr>
              <a:t>peminjaman</a:t>
            </a:r>
            <a:r>
              <a:rPr lang="en-US" sz="1800" dirty="0">
                <a:latin typeface="Microsoft PhagsPa" panose="020B0502040204020203" pitchFamily="34" charset="0"/>
              </a:rPr>
              <a:t> </a:t>
            </a:r>
            <a:r>
              <a:rPr lang="en-US" sz="1800" dirty="0" err="1">
                <a:latin typeface="Microsoft PhagsPa" panose="020B0502040204020203" pitchFamily="34" charset="0"/>
              </a:rPr>
              <a:t>inventaris</a:t>
            </a:r>
            <a:r>
              <a:rPr lang="en-US" sz="1800" dirty="0">
                <a:latin typeface="Microsoft PhagsPa" panose="020B0502040204020203" pitchFamily="34" charset="0"/>
              </a:rPr>
              <a:t> </a:t>
            </a:r>
            <a:r>
              <a:rPr lang="en-US" sz="1800" dirty="0" err="1">
                <a:latin typeface="Microsoft PhagsPa" panose="020B0502040204020203" pitchFamily="34" charset="0"/>
              </a:rPr>
              <a:t>tersebut</a:t>
            </a:r>
            <a:r>
              <a:rPr lang="en-US" sz="1800" dirty="0">
                <a:latin typeface="Microsoft PhagsPa" panose="020B0502040204020203" pitchFamily="34" charset="0"/>
              </a:rPr>
              <a:t> </a:t>
            </a:r>
            <a:r>
              <a:rPr lang="en-US" sz="1800" dirty="0" err="1">
                <a:latin typeface="Microsoft PhagsPa" panose="020B0502040204020203" pitchFamily="34" charset="0"/>
              </a:rPr>
              <a:t>serta</a:t>
            </a:r>
            <a:r>
              <a:rPr lang="en-US" sz="1800" dirty="0">
                <a:latin typeface="Microsoft PhagsPa" panose="020B0502040204020203" pitchFamily="34" charset="0"/>
              </a:rPr>
              <a:t> </a:t>
            </a:r>
            <a:r>
              <a:rPr lang="en-US" sz="1800" dirty="0" err="1">
                <a:latin typeface="Microsoft PhagsPa" panose="020B0502040204020203" pitchFamily="34" charset="0"/>
              </a:rPr>
              <a:t>membantu</a:t>
            </a:r>
            <a:r>
              <a:rPr lang="en-US" sz="1800" dirty="0">
                <a:latin typeface="Microsoft PhagsPa" panose="020B0502040204020203" pitchFamily="34" charset="0"/>
              </a:rPr>
              <a:t> </a:t>
            </a:r>
            <a:r>
              <a:rPr lang="en-US" sz="1800" dirty="0" err="1">
                <a:latin typeface="Microsoft PhagsPa" panose="020B0502040204020203" pitchFamily="34" charset="0"/>
              </a:rPr>
              <a:t>Bendahara</a:t>
            </a:r>
            <a:r>
              <a:rPr lang="en-US" sz="1800" dirty="0">
                <a:latin typeface="Microsoft PhagsPa" panose="020B0502040204020203" pitchFamily="34" charset="0"/>
              </a:rPr>
              <a:t> </a:t>
            </a:r>
            <a:r>
              <a:rPr lang="en-US" sz="1800" dirty="0" err="1">
                <a:latin typeface="Microsoft PhagsPa" panose="020B0502040204020203" pitchFamily="34" charset="0"/>
              </a:rPr>
              <a:t>dalam</a:t>
            </a:r>
            <a:r>
              <a:rPr lang="en-US" sz="1800" dirty="0">
                <a:latin typeface="Microsoft PhagsPa" panose="020B0502040204020203" pitchFamily="34" charset="0"/>
              </a:rPr>
              <a:t> </a:t>
            </a:r>
            <a:r>
              <a:rPr lang="en-US" sz="1800" dirty="0" err="1">
                <a:latin typeface="Microsoft PhagsPa" panose="020B0502040204020203" pitchFamily="34" charset="0"/>
              </a:rPr>
              <a:t>mengatur</a:t>
            </a:r>
            <a:r>
              <a:rPr lang="en-US" sz="1800" dirty="0">
                <a:latin typeface="Microsoft PhagsPa" panose="020B0502040204020203" pitchFamily="34" charset="0"/>
              </a:rPr>
              <a:t> </a:t>
            </a:r>
            <a:r>
              <a:rPr lang="en-US" sz="1800" dirty="0" err="1">
                <a:latin typeface="Microsoft PhagsPa" panose="020B0502040204020203" pitchFamily="34" charset="0"/>
              </a:rPr>
              <a:t>keuangan</a:t>
            </a:r>
            <a:r>
              <a:rPr lang="en-US" sz="1800" dirty="0">
                <a:latin typeface="Microsoft PhagsPa" panose="020B0502040204020203" pitchFamily="34" charset="0"/>
              </a:rPr>
              <a:t> </a:t>
            </a:r>
            <a:r>
              <a:rPr lang="en-US" sz="1800" dirty="0" err="1">
                <a:latin typeface="Microsoft PhagsPa" panose="020B0502040204020203" pitchFamily="34" charset="0"/>
              </a:rPr>
              <a:t>masuk</a:t>
            </a:r>
            <a:r>
              <a:rPr lang="en-US" sz="1800" dirty="0">
                <a:latin typeface="Microsoft PhagsPa" panose="020B0502040204020203" pitchFamily="34" charset="0"/>
              </a:rPr>
              <a:t> dan </a:t>
            </a:r>
            <a:r>
              <a:rPr lang="en-US" sz="1800" dirty="0" err="1">
                <a:latin typeface="Microsoft PhagsPa" panose="020B0502040204020203" pitchFamily="34" charset="0"/>
              </a:rPr>
              <a:t>keluar</a:t>
            </a:r>
            <a:r>
              <a:rPr lang="en-US" sz="1800" dirty="0">
                <a:latin typeface="Microsoft PhagsPa" panose="020B0502040204020203" pitchFamily="34" charset="0"/>
              </a:rPr>
              <a:t> </a:t>
            </a:r>
            <a:r>
              <a:rPr lang="en-US" sz="1800" dirty="0" err="1">
                <a:latin typeface="Microsoft PhagsPa" panose="020B0502040204020203" pitchFamily="34" charset="0"/>
              </a:rPr>
              <a:t>selama</a:t>
            </a:r>
            <a:r>
              <a:rPr lang="en-US" sz="1800" dirty="0">
                <a:latin typeface="Microsoft PhagsPa" panose="020B0502040204020203" pitchFamily="34" charset="0"/>
              </a:rPr>
              <a:t> 1 </a:t>
            </a:r>
            <a:r>
              <a:rPr lang="en-US" sz="1800" dirty="0" err="1">
                <a:latin typeface="Microsoft PhagsPa" panose="020B0502040204020203" pitchFamily="34" charset="0"/>
              </a:rPr>
              <a:t>periode</a:t>
            </a:r>
            <a:r>
              <a:rPr lang="en-US" sz="1800" dirty="0">
                <a:latin typeface="Microsoft PhagsPa" panose="020B0502040204020203" pitchFamily="34" charset="0"/>
              </a:rPr>
              <a:t> </a:t>
            </a:r>
            <a:r>
              <a:rPr lang="en-US" sz="1800" dirty="0" err="1">
                <a:latin typeface="Microsoft PhagsPa" panose="020B0502040204020203" pitchFamily="34" charset="0"/>
              </a:rPr>
              <a:t>kepengurusan</a:t>
            </a:r>
            <a:r>
              <a:rPr lang="en-US" sz="1800" dirty="0">
                <a:latin typeface="Microsoft PhagsPa" panose="020B0502040204020203" pitchFamily="34" charset="0"/>
              </a:rPr>
              <a:t>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en-US" sz="1800" dirty="0">
              <a:latin typeface="Microsoft PhagsPa" panose="020B0502040204020203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1800" b="1" dirty="0">
                <a:solidFill>
                  <a:schemeClr val="bg1"/>
                </a:solidFill>
                <a:latin typeface="Microsoft PhagsPa" panose="020B0502040204020203" pitchFamily="34" charset="0"/>
              </a:rPr>
              <a:t>DEPUTI BIDANG DATA DAN INFORMASI</a:t>
            </a:r>
            <a:endParaRPr lang="en-US" sz="1800" dirty="0">
              <a:solidFill>
                <a:schemeClr val="bg1"/>
              </a:solidFill>
              <a:latin typeface="Microsoft PhagsPa" panose="020B0502040204020203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1800" dirty="0" err="1">
                <a:latin typeface="Microsoft PhagsPa" panose="020B0502040204020203" pitchFamily="34" charset="0"/>
              </a:rPr>
              <a:t>memiliki</a:t>
            </a:r>
            <a:r>
              <a:rPr lang="en-US" sz="1800" dirty="0">
                <a:latin typeface="Microsoft PhagsPa" panose="020B0502040204020203" pitchFamily="34" charset="0"/>
              </a:rPr>
              <a:t> </a:t>
            </a:r>
            <a:r>
              <a:rPr lang="en-US" sz="1800" dirty="0" err="1">
                <a:latin typeface="Microsoft PhagsPa" panose="020B0502040204020203" pitchFamily="34" charset="0"/>
              </a:rPr>
              <a:t>tugas</a:t>
            </a:r>
            <a:r>
              <a:rPr lang="en-US" sz="1800" dirty="0">
                <a:latin typeface="Microsoft PhagsPa" panose="020B0502040204020203" pitchFamily="34" charset="0"/>
              </a:rPr>
              <a:t> </a:t>
            </a:r>
            <a:r>
              <a:rPr lang="en-US" sz="1800" dirty="0" err="1">
                <a:latin typeface="Microsoft PhagsPa" panose="020B0502040204020203" pitchFamily="34" charset="0"/>
              </a:rPr>
              <a:t>untuk</a:t>
            </a:r>
            <a:r>
              <a:rPr lang="en-US" sz="1800" dirty="0">
                <a:latin typeface="Microsoft PhagsPa" panose="020B0502040204020203" pitchFamily="34" charset="0"/>
              </a:rPr>
              <a:t> </a:t>
            </a:r>
            <a:r>
              <a:rPr lang="en-US" sz="1800" dirty="0" err="1">
                <a:latin typeface="Microsoft PhagsPa" panose="020B0502040204020203" pitchFamily="34" charset="0"/>
              </a:rPr>
              <a:t>mengelola</a:t>
            </a:r>
            <a:r>
              <a:rPr lang="en-US" sz="1800" dirty="0">
                <a:latin typeface="Microsoft PhagsPa" panose="020B0502040204020203" pitchFamily="34" charset="0"/>
              </a:rPr>
              <a:t> </a:t>
            </a:r>
            <a:r>
              <a:rPr lang="en-US" sz="1800" dirty="0" err="1">
                <a:latin typeface="Microsoft PhagsPa" panose="020B0502040204020203" pitchFamily="34" charset="0"/>
              </a:rPr>
              <a:t>desain</a:t>
            </a:r>
            <a:r>
              <a:rPr lang="en-US" sz="1800" dirty="0">
                <a:latin typeface="Microsoft PhagsPa" panose="020B0502040204020203" pitchFamily="34" charset="0"/>
              </a:rPr>
              <a:t> dan </a:t>
            </a:r>
            <a:r>
              <a:rPr lang="en-US" sz="1800" dirty="0" err="1">
                <a:latin typeface="Microsoft PhagsPa" panose="020B0502040204020203" pitchFamily="34" charset="0"/>
              </a:rPr>
              <a:t>informasi</a:t>
            </a:r>
            <a:r>
              <a:rPr lang="en-US" sz="1800" dirty="0">
                <a:latin typeface="Microsoft PhagsPa" panose="020B0502040204020203" pitchFamily="34" charset="0"/>
              </a:rPr>
              <a:t> </a:t>
            </a:r>
            <a:r>
              <a:rPr lang="en-US" sz="1800" dirty="0" err="1">
                <a:latin typeface="Microsoft PhagsPa" panose="020B0502040204020203" pitchFamily="34" charset="0"/>
              </a:rPr>
              <a:t>seluruh</a:t>
            </a:r>
            <a:r>
              <a:rPr lang="en-US" sz="1800" dirty="0">
                <a:latin typeface="Microsoft PhagsPa" panose="020B0502040204020203" pitchFamily="34" charset="0"/>
              </a:rPr>
              <a:t> </a:t>
            </a:r>
            <a:r>
              <a:rPr lang="en-US" sz="1800" dirty="0" err="1">
                <a:latin typeface="Microsoft PhagsPa" panose="020B0502040204020203" pitchFamily="34" charset="0"/>
              </a:rPr>
              <a:t>akun</a:t>
            </a:r>
            <a:r>
              <a:rPr lang="en-US" sz="1800" dirty="0">
                <a:latin typeface="Microsoft PhagsPa" panose="020B0502040204020203" pitchFamily="34" charset="0"/>
              </a:rPr>
              <a:t> media DPM PM </a:t>
            </a:r>
            <a:r>
              <a:rPr lang="en-US" sz="1800" dirty="0" err="1">
                <a:latin typeface="Microsoft PhagsPa" panose="020B0502040204020203" pitchFamily="34" charset="0"/>
              </a:rPr>
              <a:t>Unud</a:t>
            </a:r>
            <a:r>
              <a:rPr lang="en-US" sz="1800" dirty="0">
                <a:latin typeface="Microsoft PhagsPa" panose="020B0502040204020203" pitchFamily="34" charset="0"/>
              </a:rPr>
              <a:t> dan </a:t>
            </a:r>
            <a:r>
              <a:rPr lang="en-US" sz="1800" dirty="0" err="1">
                <a:latin typeface="Microsoft PhagsPa" panose="020B0502040204020203" pitchFamily="34" charset="0"/>
              </a:rPr>
              <a:t>bekerjasama</a:t>
            </a:r>
            <a:r>
              <a:rPr lang="en-US" sz="1800" dirty="0">
                <a:latin typeface="Microsoft PhagsPa" panose="020B0502040204020203" pitchFamily="34" charset="0"/>
              </a:rPr>
              <a:t> </a:t>
            </a:r>
            <a:r>
              <a:rPr lang="en-US" sz="1800" dirty="0" err="1">
                <a:latin typeface="Microsoft PhagsPa" panose="020B0502040204020203" pitchFamily="34" charset="0"/>
              </a:rPr>
              <a:t>dengan</a:t>
            </a:r>
            <a:r>
              <a:rPr lang="en-US" sz="1800" dirty="0">
                <a:latin typeface="Microsoft PhagsPa" panose="020B0502040204020203" pitchFamily="34" charset="0"/>
              </a:rPr>
              <a:t> </a:t>
            </a:r>
            <a:r>
              <a:rPr lang="en-US" sz="1800" dirty="0" err="1">
                <a:latin typeface="Microsoft PhagsPa" panose="020B0502040204020203" pitchFamily="34" charset="0"/>
              </a:rPr>
              <a:t>Komisi</a:t>
            </a:r>
            <a:r>
              <a:rPr lang="en-US" sz="1800" dirty="0">
                <a:latin typeface="Microsoft PhagsPa" panose="020B0502040204020203" pitchFamily="34" charset="0"/>
              </a:rPr>
              <a:t> IV </a:t>
            </a:r>
            <a:r>
              <a:rPr lang="en-US" sz="1800" dirty="0" err="1">
                <a:latin typeface="Microsoft PhagsPa" panose="020B0502040204020203" pitchFamily="34" charset="0"/>
              </a:rPr>
              <a:t>dalam</a:t>
            </a:r>
            <a:r>
              <a:rPr lang="en-US" sz="1800" dirty="0">
                <a:latin typeface="Microsoft PhagsPa" panose="020B0502040204020203" pitchFamily="34" charset="0"/>
              </a:rPr>
              <a:t> </a:t>
            </a:r>
            <a:r>
              <a:rPr lang="en-US" sz="1800" dirty="0" err="1">
                <a:latin typeface="Microsoft PhagsPa" panose="020B0502040204020203" pitchFamily="34" charset="0"/>
              </a:rPr>
              <a:t>penyebaran</a:t>
            </a:r>
            <a:r>
              <a:rPr lang="en-US" sz="1800" dirty="0">
                <a:latin typeface="Microsoft PhagsPa" panose="020B0502040204020203" pitchFamily="34" charset="0"/>
              </a:rPr>
              <a:t> </a:t>
            </a:r>
            <a:r>
              <a:rPr lang="en-US" sz="1800" dirty="0" err="1">
                <a:latin typeface="Microsoft PhagsPa" panose="020B0502040204020203" pitchFamily="34" charset="0"/>
              </a:rPr>
              <a:t>informasi</a:t>
            </a:r>
            <a:r>
              <a:rPr lang="en-US" sz="1800" dirty="0">
                <a:latin typeface="Microsoft PhagsPa" panose="020B0502040204020203" pitchFamily="34" charset="0"/>
              </a:rPr>
              <a:t> </a:t>
            </a:r>
            <a:r>
              <a:rPr lang="en-US" sz="1800" dirty="0" err="1">
                <a:latin typeface="Microsoft PhagsPa" panose="020B0502040204020203" pitchFamily="34" charset="0"/>
              </a:rPr>
              <a:t>ke</a:t>
            </a:r>
            <a:r>
              <a:rPr lang="en-US" sz="1800" dirty="0">
                <a:latin typeface="Microsoft PhagsPa" panose="020B0502040204020203" pitchFamily="34" charset="0"/>
              </a:rPr>
              <a:t> </a:t>
            </a:r>
            <a:r>
              <a:rPr lang="en-US" sz="1800" dirty="0" err="1">
                <a:latin typeface="Microsoft PhagsPa" panose="020B0502040204020203" pitchFamily="34" charset="0"/>
              </a:rPr>
              <a:t>pihak</a:t>
            </a:r>
            <a:r>
              <a:rPr lang="en-US" sz="1800" dirty="0">
                <a:latin typeface="Microsoft PhagsPa" panose="020B0502040204020203" pitchFamily="34" charset="0"/>
              </a:rPr>
              <a:t> </a:t>
            </a:r>
            <a:r>
              <a:rPr lang="en-US" sz="1800" dirty="0" err="1">
                <a:latin typeface="Microsoft PhagsPa" panose="020B0502040204020203" pitchFamily="34" charset="0"/>
              </a:rPr>
              <a:t>eksternal</a:t>
            </a:r>
            <a:r>
              <a:rPr lang="en-US" sz="1800" dirty="0">
                <a:latin typeface="Microsoft PhagsPa" panose="020B0502040204020203" pitchFamily="34" charset="0"/>
              </a:rPr>
              <a:t>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B89439-765D-4B60-943D-3E5FC71E9CD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941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7396D1C-486D-49AE-AE0A-0237FD23E4AE}"/>
              </a:ext>
            </a:extLst>
          </p:cNvPr>
          <p:cNvCxnSpPr>
            <a:cxnSpLocks/>
          </p:cNvCxnSpPr>
          <p:nvPr/>
        </p:nvCxnSpPr>
        <p:spPr>
          <a:xfrm flipH="1" flipV="1">
            <a:off x="7026442" y="4146035"/>
            <a:ext cx="419052" cy="620421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F99C61A-8F04-403E-99ED-4106B3A28DD8}"/>
              </a:ext>
            </a:extLst>
          </p:cNvPr>
          <p:cNvCxnSpPr>
            <a:cxnSpLocks/>
          </p:cNvCxnSpPr>
          <p:nvPr/>
        </p:nvCxnSpPr>
        <p:spPr>
          <a:xfrm flipV="1">
            <a:off x="4762543" y="4122162"/>
            <a:ext cx="419052" cy="620421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7A0E7A9-BEFF-46B3-A8C6-9C6341E81B85}"/>
              </a:ext>
            </a:extLst>
          </p:cNvPr>
          <p:cNvCxnSpPr>
            <a:cxnSpLocks/>
          </p:cNvCxnSpPr>
          <p:nvPr/>
        </p:nvCxnSpPr>
        <p:spPr>
          <a:xfrm flipV="1">
            <a:off x="7603958" y="2121928"/>
            <a:ext cx="834190" cy="256675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28F6047-3FAC-46B6-BD5A-AB78299CB2BE}"/>
              </a:ext>
            </a:extLst>
          </p:cNvPr>
          <p:cNvCxnSpPr>
            <a:cxnSpLocks/>
          </p:cNvCxnSpPr>
          <p:nvPr/>
        </p:nvCxnSpPr>
        <p:spPr>
          <a:xfrm flipH="1" flipV="1">
            <a:off x="3740840" y="2121927"/>
            <a:ext cx="834190" cy="256675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FE66A85-C49A-4AAB-A897-301787C96BB3}"/>
              </a:ext>
            </a:extLst>
          </p:cNvPr>
          <p:cNvGrpSpPr/>
          <p:nvPr/>
        </p:nvGrpSpPr>
        <p:grpSpPr>
          <a:xfrm>
            <a:off x="8823155" y="1512327"/>
            <a:ext cx="737937" cy="737937"/>
            <a:chOff x="1010653" y="866274"/>
            <a:chExt cx="737937" cy="737937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9B3C1FE1-4683-4998-B1F6-AB5A5C063C66}"/>
                </a:ext>
              </a:extLst>
            </p:cNvPr>
            <p:cNvSpPr/>
            <p:nvPr/>
          </p:nvSpPr>
          <p:spPr>
            <a:xfrm>
              <a:off x="1010653" y="866274"/>
              <a:ext cx="737937" cy="73793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89C159C-2455-46F0-929E-0D78418F0C38}"/>
                </a:ext>
              </a:extLst>
            </p:cNvPr>
            <p:cNvSpPr/>
            <p:nvPr/>
          </p:nvSpPr>
          <p:spPr>
            <a:xfrm>
              <a:off x="1154236" y="901911"/>
              <a:ext cx="450765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50" dirty="0">
                  <a:ln w="0"/>
                  <a:solidFill>
                    <a:schemeClr val="bg2"/>
                  </a:solidFill>
                  <a:effectLst>
                    <a:innerShdw blurRad="63500" dist="50800" dir="13500000">
                      <a:srgbClr val="000000">
                        <a:alpha val="50000"/>
                      </a:srgbClr>
                    </a:innerShdw>
                  </a:effectLst>
                </a:rPr>
                <a:t>II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B5427A7-B7FC-4C7F-89A5-AA772F1FD0B4}"/>
              </a:ext>
            </a:extLst>
          </p:cNvPr>
          <p:cNvGrpSpPr/>
          <p:nvPr/>
        </p:nvGrpSpPr>
        <p:grpSpPr>
          <a:xfrm>
            <a:off x="7493612" y="4921274"/>
            <a:ext cx="737937" cy="737937"/>
            <a:chOff x="1010653" y="866274"/>
            <a:chExt cx="737937" cy="737937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E179C887-CE24-4447-97F7-EBB700037052}"/>
                </a:ext>
              </a:extLst>
            </p:cNvPr>
            <p:cNvSpPr/>
            <p:nvPr/>
          </p:nvSpPr>
          <p:spPr>
            <a:xfrm>
              <a:off x="1010653" y="866274"/>
              <a:ext cx="737937" cy="73793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2A55C114-2F8F-48B7-9DC2-C09E126DDE91}"/>
                </a:ext>
              </a:extLst>
            </p:cNvPr>
            <p:cNvSpPr/>
            <p:nvPr/>
          </p:nvSpPr>
          <p:spPr>
            <a:xfrm>
              <a:off x="1222363" y="901911"/>
              <a:ext cx="314510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50" dirty="0">
                  <a:ln w="0"/>
                  <a:solidFill>
                    <a:schemeClr val="bg2"/>
                  </a:solidFill>
                  <a:effectLst>
                    <a:innerShdw blurRad="63500" dist="50800" dir="13500000">
                      <a:srgbClr val="000000">
                        <a:alpha val="50000"/>
                      </a:srgbClr>
                    </a:innerShdw>
                  </a:effectLst>
                </a:rPr>
                <a:t>I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9CB6341-4278-45BC-8982-9E61EC60AE73}"/>
              </a:ext>
            </a:extLst>
          </p:cNvPr>
          <p:cNvGrpSpPr/>
          <p:nvPr/>
        </p:nvGrpSpPr>
        <p:grpSpPr>
          <a:xfrm>
            <a:off x="4016585" y="4927147"/>
            <a:ext cx="737937" cy="737937"/>
            <a:chOff x="1010653" y="866274"/>
            <a:chExt cx="737937" cy="737937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41C3F0F4-2508-4A92-BB09-DC79BA1EA7FE}"/>
                </a:ext>
              </a:extLst>
            </p:cNvPr>
            <p:cNvSpPr/>
            <p:nvPr/>
          </p:nvSpPr>
          <p:spPr>
            <a:xfrm>
              <a:off x="1010653" y="866274"/>
              <a:ext cx="737937" cy="73793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E913CDBA-2BD3-42D8-940D-BB19C65A3D48}"/>
                </a:ext>
              </a:extLst>
            </p:cNvPr>
            <p:cNvSpPr/>
            <p:nvPr/>
          </p:nvSpPr>
          <p:spPr>
            <a:xfrm>
              <a:off x="1082101" y="901911"/>
              <a:ext cx="595035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50" dirty="0">
                  <a:ln w="0"/>
                  <a:solidFill>
                    <a:schemeClr val="bg2"/>
                  </a:solidFill>
                  <a:effectLst>
                    <a:innerShdw blurRad="63500" dist="50800" dir="13500000">
                      <a:srgbClr val="000000">
                        <a:alpha val="50000"/>
                      </a:srgbClr>
                    </a:innerShdw>
                  </a:effectLst>
                </a:rPr>
                <a:t>IV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E19DD938-CA40-4513-B9ED-EA1E2F46AC49}"/>
              </a:ext>
            </a:extLst>
          </p:cNvPr>
          <p:cNvGrpSpPr/>
          <p:nvPr/>
        </p:nvGrpSpPr>
        <p:grpSpPr>
          <a:xfrm>
            <a:off x="2859314" y="1502160"/>
            <a:ext cx="737937" cy="737937"/>
            <a:chOff x="1010653" y="866274"/>
            <a:chExt cx="737937" cy="737937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6614AABB-616B-456E-A468-308A5A1DC247}"/>
                </a:ext>
              </a:extLst>
            </p:cNvPr>
            <p:cNvSpPr/>
            <p:nvPr/>
          </p:nvSpPr>
          <p:spPr>
            <a:xfrm>
              <a:off x="1010653" y="866274"/>
              <a:ext cx="737937" cy="73793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D41F3483-B271-4E0A-BDBF-E44C40AF65B8}"/>
                </a:ext>
              </a:extLst>
            </p:cNvPr>
            <p:cNvSpPr/>
            <p:nvPr/>
          </p:nvSpPr>
          <p:spPr>
            <a:xfrm>
              <a:off x="1092520" y="901911"/>
              <a:ext cx="574196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50" dirty="0">
                  <a:ln w="0"/>
                  <a:solidFill>
                    <a:schemeClr val="bg2"/>
                  </a:solidFill>
                  <a:effectLst>
                    <a:innerShdw blurRad="63500" dist="50800" dir="13500000">
                      <a:srgbClr val="000000">
                        <a:alpha val="50000"/>
                      </a:srgbClr>
                    </a:innerShdw>
                  </a:effectLst>
                </a:rPr>
                <a:t>III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E31AABBB-9092-46B0-9988-C03AEB97880E}"/>
              </a:ext>
            </a:extLst>
          </p:cNvPr>
          <p:cNvSpPr txBox="1"/>
          <p:nvPr/>
        </p:nvSpPr>
        <p:spPr>
          <a:xfrm>
            <a:off x="9704675" y="1624208"/>
            <a:ext cx="17299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BUDGETING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B573E60-91BA-4080-A689-77474CC1AB6D}"/>
              </a:ext>
            </a:extLst>
          </p:cNvPr>
          <p:cNvSpPr txBox="1"/>
          <p:nvPr/>
        </p:nvSpPr>
        <p:spPr>
          <a:xfrm>
            <a:off x="352115" y="1624207"/>
            <a:ext cx="18962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CONTROLING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82900E4-E388-4828-BE63-B7E5F8A1A2E5}"/>
              </a:ext>
            </a:extLst>
          </p:cNvPr>
          <p:cNvSpPr txBox="1"/>
          <p:nvPr/>
        </p:nvSpPr>
        <p:spPr>
          <a:xfrm>
            <a:off x="2286691" y="5048684"/>
            <a:ext cx="13484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ASPIRASI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02DE2F2-544F-48E5-BC35-A0D20DE561A4}"/>
              </a:ext>
            </a:extLst>
          </p:cNvPr>
          <p:cNvSpPr txBox="1"/>
          <p:nvPr/>
        </p:nvSpPr>
        <p:spPr>
          <a:xfrm>
            <a:off x="8368720" y="5048684"/>
            <a:ext cx="14273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LEGISLASI</a:t>
            </a: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D1DE434E-C91D-4703-B6E1-86C01EDCF6FE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71669" y="1624207"/>
            <a:ext cx="2673825" cy="26738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1959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7" grpId="0"/>
      <p:bldP spid="38" grpId="0"/>
      <p:bldP spid="3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2D026-0113-49E8-B077-40840FCC7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782" y="824346"/>
            <a:ext cx="11388436" cy="5756563"/>
          </a:xfrm>
        </p:spPr>
        <p:txBody>
          <a:bodyPr>
            <a:noAutofit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Legislasi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mengadakan</a:t>
            </a:r>
            <a:r>
              <a:rPr lang="en-US" dirty="0"/>
              <a:t> </a:t>
            </a:r>
            <a:r>
              <a:rPr lang="en-US" dirty="0" err="1"/>
              <a:t>persiapan</a:t>
            </a:r>
            <a:r>
              <a:rPr lang="en-US" dirty="0"/>
              <a:t>, </a:t>
            </a:r>
            <a:r>
              <a:rPr lang="en-US" dirty="0" err="1"/>
              <a:t>penyusunan</a:t>
            </a:r>
            <a:r>
              <a:rPr lang="en-US" dirty="0"/>
              <a:t>, </a:t>
            </a:r>
            <a:r>
              <a:rPr lang="en-US" dirty="0" err="1"/>
              <a:t>pembahasan</a:t>
            </a:r>
            <a:r>
              <a:rPr lang="en-US" dirty="0"/>
              <a:t>, dan </a:t>
            </a:r>
            <a:r>
              <a:rPr lang="en-US" dirty="0" err="1"/>
              <a:t>penyempurnaan</a:t>
            </a:r>
            <a:r>
              <a:rPr lang="en-US" dirty="0"/>
              <a:t> </a:t>
            </a:r>
            <a:r>
              <a:rPr lang="en-US" dirty="0" err="1"/>
              <a:t>Rancangan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Pemerintahan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yang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lingkup</a:t>
            </a:r>
            <a:r>
              <a:rPr lang="en-US" dirty="0"/>
              <a:t> </a:t>
            </a:r>
            <a:r>
              <a:rPr lang="en-US" dirty="0" err="1"/>
              <a:t>tugasnya</a:t>
            </a:r>
            <a:r>
              <a:rPr lang="en-US" dirty="0"/>
              <a:t>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4A70EB-0848-4BB5-B068-74FDE633E453}"/>
              </a:ext>
            </a:extLst>
          </p:cNvPr>
          <p:cNvSpPr/>
          <p:nvPr/>
        </p:nvSpPr>
        <p:spPr>
          <a:xfrm>
            <a:off x="1" y="277091"/>
            <a:ext cx="2244436" cy="526473"/>
          </a:xfrm>
          <a:prstGeom prst="rect">
            <a:avLst/>
          </a:prstGeom>
          <a:solidFill>
            <a:srgbClr val="00206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LEGISLASI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D84739-791F-4513-A9FD-26B24441D23D}"/>
              </a:ext>
            </a:extLst>
          </p:cNvPr>
          <p:cNvSpPr/>
          <p:nvPr/>
        </p:nvSpPr>
        <p:spPr>
          <a:xfrm>
            <a:off x="0" y="2722419"/>
            <a:ext cx="4197927" cy="526473"/>
          </a:xfrm>
          <a:prstGeom prst="rect">
            <a:avLst/>
          </a:prstGeom>
          <a:solidFill>
            <a:srgbClr val="00206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CONTROLING / PENGAWASAN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1CB54A5-2C5C-4509-B4DE-2C2FF0948AE0}"/>
              </a:ext>
            </a:extLst>
          </p:cNvPr>
          <p:cNvSpPr txBox="1">
            <a:spLocks/>
          </p:cNvSpPr>
          <p:nvPr/>
        </p:nvSpPr>
        <p:spPr>
          <a:xfrm>
            <a:off x="401782" y="3248891"/>
            <a:ext cx="11388436" cy="33805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70000"/>
              </a:lnSpc>
              <a:buFont typeface="Wingdings" pitchFamily="2" charset="2"/>
              <a:buNone/>
            </a:pP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Pengawasan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lain:</a:t>
            </a:r>
          </a:p>
          <a:p>
            <a:pPr marL="568325" indent="-277813" algn="just">
              <a:lnSpc>
                <a:spcPct val="170000"/>
              </a:lnSpc>
            </a:pP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pengawasan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Pemerintahan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dan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dibawahnya</a:t>
            </a:r>
            <a:r>
              <a:rPr lang="en-US" dirty="0"/>
              <a:t>;</a:t>
            </a:r>
          </a:p>
          <a:p>
            <a:pPr marL="568325" indent="-277813" algn="just">
              <a:lnSpc>
                <a:spcPct val="170000"/>
              </a:lnSpc>
            </a:pP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pengawasan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dan </a:t>
            </a:r>
            <a:r>
              <a:rPr lang="en-US" dirty="0" err="1"/>
              <a:t>Kegiatan</a:t>
            </a:r>
            <a:r>
              <a:rPr lang="en-US" dirty="0"/>
              <a:t> BEM PM </a:t>
            </a:r>
            <a:r>
              <a:rPr lang="en-US" dirty="0" err="1"/>
              <a:t>Unud</a:t>
            </a:r>
            <a:r>
              <a:rPr lang="en-US" dirty="0"/>
              <a:t>.</a:t>
            </a:r>
          </a:p>
          <a:p>
            <a:pPr marL="568325" indent="-277813" algn="just">
              <a:lnSpc>
                <a:spcPct val="170000"/>
              </a:lnSpc>
            </a:pPr>
            <a:r>
              <a:rPr lang="en-US" dirty="0" err="1"/>
              <a:t>Membahas</a:t>
            </a:r>
            <a:r>
              <a:rPr lang="en-US" dirty="0"/>
              <a:t> dan </a:t>
            </a:r>
            <a:r>
              <a:rPr lang="en-US" dirty="0" err="1"/>
              <a:t>menindaklanjuti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pengawasan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BEM PM </a:t>
            </a:r>
            <a:r>
              <a:rPr lang="en-US" dirty="0" err="1"/>
              <a:t>Unud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294796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54A70EB-0848-4BB5-B068-74FDE633E453}"/>
              </a:ext>
            </a:extLst>
          </p:cNvPr>
          <p:cNvSpPr/>
          <p:nvPr/>
        </p:nvSpPr>
        <p:spPr>
          <a:xfrm>
            <a:off x="1" y="277091"/>
            <a:ext cx="2244436" cy="526473"/>
          </a:xfrm>
          <a:prstGeom prst="rect">
            <a:avLst/>
          </a:prstGeom>
          <a:solidFill>
            <a:srgbClr val="00206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BUDGETING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65CEB62-F9D0-4F7F-B887-62D79C93EFBB}"/>
              </a:ext>
            </a:extLst>
          </p:cNvPr>
          <p:cNvSpPr txBox="1">
            <a:spLocks/>
          </p:cNvSpPr>
          <p:nvPr/>
        </p:nvSpPr>
        <p:spPr>
          <a:xfrm>
            <a:off x="401782" y="803564"/>
            <a:ext cx="11388436" cy="22444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70000"/>
              </a:lnSpc>
              <a:buFont typeface="Wingdings" pitchFamily="2" charset="2"/>
              <a:buNone/>
            </a:pPr>
            <a:r>
              <a:rPr lang="en-US" dirty="0" err="1"/>
              <a:t>Kewenangan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Budgeting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mengadakan</a:t>
            </a:r>
            <a:r>
              <a:rPr lang="en-US" dirty="0"/>
              <a:t> </a:t>
            </a:r>
            <a:r>
              <a:rPr lang="en-US" dirty="0" err="1"/>
              <a:t>Pembicaraan</a:t>
            </a:r>
            <a:r>
              <a:rPr lang="en-US" dirty="0"/>
              <a:t> </a:t>
            </a:r>
            <a:r>
              <a:rPr lang="en-US" dirty="0" err="1"/>
              <a:t>Pendahuluan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Rapat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Gabungan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penyusunan</a:t>
            </a:r>
            <a:r>
              <a:rPr lang="en-US" dirty="0"/>
              <a:t> </a:t>
            </a:r>
            <a:r>
              <a:rPr lang="en-US" dirty="0" err="1"/>
              <a:t>Rancangan</a:t>
            </a:r>
            <a:r>
              <a:rPr lang="en-US" dirty="0"/>
              <a:t> </a:t>
            </a:r>
            <a:r>
              <a:rPr lang="en-US" dirty="0" err="1"/>
              <a:t>Anggaran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yang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lingkup</a:t>
            </a:r>
            <a:r>
              <a:rPr lang="en-US" dirty="0"/>
              <a:t> </a:t>
            </a:r>
            <a:r>
              <a:rPr lang="en-US" dirty="0" err="1"/>
              <a:t>tugasnya</a:t>
            </a:r>
            <a:r>
              <a:rPr lang="en-US" dirty="0"/>
              <a:t> </a:t>
            </a:r>
            <a:r>
              <a:rPr lang="en-US" dirty="0" err="1"/>
              <a:t>bersama-sama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BEM PM dan UKM,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memeriksa</a:t>
            </a:r>
            <a:r>
              <a:rPr lang="en-US" dirty="0"/>
              <a:t> LPJ dan LPJK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BEM PM.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015DA07-EF26-4D2F-86E3-2B5F93E2BBAB}"/>
              </a:ext>
            </a:extLst>
          </p:cNvPr>
          <p:cNvSpPr/>
          <p:nvPr/>
        </p:nvSpPr>
        <p:spPr>
          <a:xfrm>
            <a:off x="0" y="3061855"/>
            <a:ext cx="4197927" cy="526473"/>
          </a:xfrm>
          <a:prstGeom prst="rect">
            <a:avLst/>
          </a:prstGeom>
          <a:solidFill>
            <a:srgbClr val="00206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ASPIRASI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0FBACE7-90AD-46BE-A5D7-63AAFE579AB2}"/>
              </a:ext>
            </a:extLst>
          </p:cNvPr>
          <p:cNvSpPr txBox="1">
            <a:spLocks/>
          </p:cNvSpPr>
          <p:nvPr/>
        </p:nvSpPr>
        <p:spPr>
          <a:xfrm>
            <a:off x="401782" y="3588327"/>
            <a:ext cx="11388436" cy="24661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70000"/>
              </a:lnSpc>
              <a:buNone/>
            </a:pPr>
            <a:r>
              <a:rPr lang="en-US" dirty="0" err="1"/>
              <a:t>Aspirasi</a:t>
            </a:r>
            <a:r>
              <a:rPr lang="en-US" dirty="0"/>
              <a:t> yang </a:t>
            </a:r>
            <a:r>
              <a:rPr lang="en-US" dirty="0" err="1"/>
              <a:t>dilaksanakan</a:t>
            </a:r>
            <a:r>
              <a:rPr lang="en-US" dirty="0"/>
              <a:t> oleh Dewan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mengadakan</a:t>
            </a:r>
            <a:r>
              <a:rPr lang="en-US" dirty="0"/>
              <a:t> </a:t>
            </a:r>
            <a:r>
              <a:rPr lang="en-US" dirty="0" err="1"/>
              <a:t>Rapat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Presiden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,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diwakili</a:t>
            </a:r>
            <a:r>
              <a:rPr lang="en-US" dirty="0"/>
              <a:t> oleh Menteri </a:t>
            </a:r>
            <a:r>
              <a:rPr lang="en-US" dirty="0" err="1"/>
              <a:t>mitra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; </a:t>
            </a:r>
            <a:r>
              <a:rPr lang="en-US" dirty="0" err="1"/>
              <a:t>mengadakan</a:t>
            </a:r>
            <a:r>
              <a:rPr lang="en-US" dirty="0"/>
              <a:t> </a:t>
            </a:r>
            <a:r>
              <a:rPr lang="en-US" dirty="0" err="1"/>
              <a:t>Rapat</a:t>
            </a:r>
            <a:r>
              <a:rPr lang="en-US" dirty="0"/>
              <a:t> </a:t>
            </a:r>
            <a:r>
              <a:rPr lang="en-US" dirty="0" err="1"/>
              <a:t>Dengar</a:t>
            </a:r>
            <a:r>
              <a:rPr lang="en-US" dirty="0"/>
              <a:t> </a:t>
            </a:r>
            <a:r>
              <a:rPr lang="en-US" dirty="0" err="1"/>
              <a:t>Pendapat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Lembaga </a:t>
            </a:r>
            <a:r>
              <a:rPr lang="en-US" dirty="0" err="1"/>
              <a:t>Fakultas</a:t>
            </a:r>
            <a:r>
              <a:rPr lang="en-US" dirty="0"/>
              <a:t> yang </a:t>
            </a:r>
            <a:r>
              <a:rPr lang="en-US" dirty="0" err="1"/>
              <a:t>mewakili</a:t>
            </a:r>
            <a:r>
              <a:rPr lang="en-US" dirty="0"/>
              <a:t> </a:t>
            </a:r>
            <a:r>
              <a:rPr lang="en-US" dirty="0" err="1"/>
              <a:t>organisasinya</a:t>
            </a:r>
            <a:r>
              <a:rPr lang="en-US" dirty="0"/>
              <a:t>; </a:t>
            </a:r>
            <a:r>
              <a:rPr lang="en-US" dirty="0" err="1"/>
              <a:t>mengadakan</a:t>
            </a:r>
            <a:r>
              <a:rPr lang="en-US" dirty="0"/>
              <a:t> </a:t>
            </a:r>
            <a:r>
              <a:rPr lang="en-US" dirty="0" err="1"/>
              <a:t>Rapat</a:t>
            </a:r>
            <a:r>
              <a:rPr lang="en-US" dirty="0"/>
              <a:t> </a:t>
            </a:r>
            <a:r>
              <a:rPr lang="en-US" dirty="0" err="1"/>
              <a:t>Dengar</a:t>
            </a:r>
            <a:r>
              <a:rPr lang="en-US" dirty="0"/>
              <a:t> </a:t>
            </a:r>
            <a:r>
              <a:rPr lang="en-US" dirty="0" err="1"/>
              <a:t>Pendapat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, </a:t>
            </a:r>
            <a:r>
              <a:rPr lang="en-US" dirty="0" err="1"/>
              <a:t>mengadakan</a:t>
            </a:r>
            <a:r>
              <a:rPr lang="en-US" dirty="0"/>
              <a:t> Masa Reses.</a:t>
            </a:r>
          </a:p>
        </p:txBody>
      </p:sp>
    </p:spTree>
    <p:extLst>
      <p:ext uri="{BB962C8B-B14F-4D97-AF65-F5344CB8AC3E}">
        <p14:creationId xmlns:p14="http://schemas.microsoft.com/office/powerpoint/2010/main" val="34750586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D8BA3-ED49-4452-8D98-2694AE6A3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KEGIATAN DPM PM UNUD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1DF156-1601-4CDD-8EB5-5D318FB8C3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4559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779FF08-8E1F-4133-8890-D95E819A4FD4}"/>
              </a:ext>
            </a:extLst>
          </p:cNvPr>
          <p:cNvCxnSpPr/>
          <p:nvPr/>
        </p:nvCxnSpPr>
        <p:spPr>
          <a:xfrm>
            <a:off x="5583382" y="429491"/>
            <a:ext cx="0" cy="5902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E917711E-06B2-46E1-AA8D-4A27A01F1F7A}"/>
              </a:ext>
            </a:extLst>
          </p:cNvPr>
          <p:cNvSpPr txBox="1"/>
          <p:nvPr/>
        </p:nvSpPr>
        <p:spPr>
          <a:xfrm>
            <a:off x="3548894" y="568035"/>
            <a:ext cx="19816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PELANTIKAN PM</a:t>
            </a:r>
          </a:p>
          <a:p>
            <a:r>
              <a:rPr lang="en-US" dirty="0"/>
              <a:t>(29 JAN 2020)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F60641-4ADD-4856-801F-DB451A808DB0}"/>
              </a:ext>
            </a:extLst>
          </p:cNvPr>
          <p:cNvSpPr txBox="1"/>
          <p:nvPr/>
        </p:nvSpPr>
        <p:spPr>
          <a:xfrm>
            <a:off x="3181745" y="1994182"/>
            <a:ext cx="23164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TEMU REKTOR 2020</a:t>
            </a:r>
          </a:p>
          <a:p>
            <a:r>
              <a:rPr lang="en-US" dirty="0"/>
              <a:t>(20 MARET 2020)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6AA0CC-CA5C-43D3-89DC-BA6869F0903F}"/>
              </a:ext>
            </a:extLst>
          </p:cNvPr>
          <p:cNvSpPr txBox="1"/>
          <p:nvPr/>
        </p:nvSpPr>
        <p:spPr>
          <a:xfrm>
            <a:off x="2834218" y="3380509"/>
            <a:ext cx="26639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BAKTI SOSIAL DPM PM</a:t>
            </a:r>
          </a:p>
          <a:p>
            <a:r>
              <a:rPr lang="en-US" dirty="0"/>
              <a:t>(1-2 MEI 2020)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1F6E99-9DF5-4783-9A33-166D0F3108C3}"/>
              </a:ext>
            </a:extLst>
          </p:cNvPr>
          <p:cNvSpPr txBox="1"/>
          <p:nvPr/>
        </p:nvSpPr>
        <p:spPr>
          <a:xfrm>
            <a:off x="5785455" y="2640513"/>
            <a:ext cx="47189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SIDANG PLENO PERUBAHAN PPM PEMIRA</a:t>
            </a:r>
          </a:p>
          <a:p>
            <a:r>
              <a:rPr lang="en-US" dirty="0"/>
              <a:t>(4-5 APRIL 2020)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671B97-891E-43EC-8A26-5AE274B165BD}"/>
              </a:ext>
            </a:extLst>
          </p:cNvPr>
          <p:cNvSpPr txBox="1"/>
          <p:nvPr/>
        </p:nvSpPr>
        <p:spPr>
          <a:xfrm>
            <a:off x="5717850" y="4066660"/>
            <a:ext cx="43678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SIDANG PLENO PERUBAHAN PPM UKM</a:t>
            </a:r>
          </a:p>
          <a:p>
            <a:r>
              <a:rPr lang="en-US" dirty="0"/>
              <a:t>(9-10 MEI 2020)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B40FE1-4A8D-44DE-B221-C5D1EB456930}"/>
              </a:ext>
            </a:extLst>
          </p:cNvPr>
          <p:cNvSpPr txBox="1"/>
          <p:nvPr/>
        </p:nvSpPr>
        <p:spPr>
          <a:xfrm>
            <a:off x="3901609" y="4912434"/>
            <a:ext cx="14982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STUDY VISIT</a:t>
            </a:r>
          </a:p>
          <a:p>
            <a:r>
              <a:rPr lang="en-US" dirty="0"/>
              <a:t>(MEI)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F6A5D80-BA9B-4ECD-93E3-2323BAD776B3}"/>
              </a:ext>
            </a:extLst>
          </p:cNvPr>
          <p:cNvSpPr txBox="1"/>
          <p:nvPr/>
        </p:nvSpPr>
        <p:spPr>
          <a:xfrm>
            <a:off x="5805056" y="5492807"/>
            <a:ext cx="34887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MASA RESES</a:t>
            </a:r>
          </a:p>
          <a:p>
            <a:r>
              <a:rPr lang="en-US" dirty="0"/>
              <a:t>(AKHIR JULI – AWAL AGUSTUS)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1DE4C54-6A73-4C86-B74A-72680C6EA28D}"/>
              </a:ext>
            </a:extLst>
          </p:cNvPr>
          <p:cNvSpPr txBox="1"/>
          <p:nvPr/>
        </p:nvSpPr>
        <p:spPr>
          <a:xfrm>
            <a:off x="11443854" y="2204941"/>
            <a:ext cx="415498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</a:t>
            </a:r>
          </a:p>
          <a:p>
            <a:r>
              <a:rPr lang="en-US" dirty="0"/>
              <a:t>E</a:t>
            </a:r>
          </a:p>
          <a:p>
            <a:r>
              <a:rPr lang="en-US" dirty="0"/>
              <a:t>G</a:t>
            </a:r>
          </a:p>
          <a:p>
            <a:r>
              <a:rPr lang="en-US" dirty="0"/>
              <a:t>I</a:t>
            </a:r>
          </a:p>
          <a:p>
            <a:r>
              <a:rPr lang="en-US" dirty="0"/>
              <a:t>A</a:t>
            </a:r>
          </a:p>
          <a:p>
            <a:r>
              <a:rPr lang="en-US" dirty="0"/>
              <a:t>T</a:t>
            </a:r>
          </a:p>
          <a:p>
            <a:r>
              <a:rPr lang="en-US" dirty="0"/>
              <a:t>A</a:t>
            </a:r>
          </a:p>
          <a:p>
            <a:r>
              <a:rPr lang="en-US" dirty="0"/>
              <a:t>N</a:t>
            </a:r>
          </a:p>
          <a:p>
            <a:endParaRPr lang="en-US" dirty="0"/>
          </a:p>
          <a:p>
            <a:r>
              <a:rPr lang="en-US" dirty="0"/>
              <a:t>W</a:t>
            </a:r>
          </a:p>
          <a:p>
            <a:r>
              <a:rPr lang="en-US" dirty="0"/>
              <a:t>A</a:t>
            </a:r>
          </a:p>
          <a:p>
            <a:r>
              <a:rPr lang="en-US" dirty="0"/>
              <a:t>J</a:t>
            </a:r>
          </a:p>
          <a:p>
            <a:r>
              <a:rPr lang="en-US" dirty="0"/>
              <a:t>I</a:t>
            </a:r>
          </a:p>
          <a:p>
            <a:r>
              <a:rPr lang="en-US" dirty="0"/>
              <a:t>B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27B171B-D68D-4EB6-A0A1-B087493BEA04}"/>
              </a:ext>
            </a:extLst>
          </p:cNvPr>
          <p:cNvSpPr txBox="1"/>
          <p:nvPr/>
        </p:nvSpPr>
        <p:spPr>
          <a:xfrm>
            <a:off x="5805056" y="1214366"/>
            <a:ext cx="16802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UPGRADING I</a:t>
            </a:r>
          </a:p>
          <a:p>
            <a:r>
              <a:rPr lang="en-US" dirty="0"/>
              <a:t>(23 FEB 2020)</a:t>
            </a:r>
          </a:p>
        </p:txBody>
      </p:sp>
    </p:spTree>
    <p:extLst>
      <p:ext uri="{BB962C8B-B14F-4D97-AF65-F5344CB8AC3E}">
        <p14:creationId xmlns:p14="http://schemas.microsoft.com/office/powerpoint/2010/main" val="30692004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779FF08-8E1F-4133-8890-D95E819A4FD4}"/>
              </a:ext>
            </a:extLst>
          </p:cNvPr>
          <p:cNvCxnSpPr/>
          <p:nvPr/>
        </p:nvCxnSpPr>
        <p:spPr>
          <a:xfrm>
            <a:off x="5583382" y="429491"/>
            <a:ext cx="0" cy="5902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E917711E-06B2-46E1-AA8D-4A27A01F1F7A}"/>
              </a:ext>
            </a:extLst>
          </p:cNvPr>
          <p:cNvSpPr txBox="1"/>
          <p:nvPr/>
        </p:nvSpPr>
        <p:spPr>
          <a:xfrm>
            <a:off x="2130352" y="1039098"/>
            <a:ext cx="32767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EVALUASI 6 BULAN KINERJA</a:t>
            </a:r>
          </a:p>
          <a:p>
            <a:r>
              <a:rPr lang="en-US" dirty="0"/>
              <a:t>BEM PM UNUD 2020</a:t>
            </a:r>
          </a:p>
          <a:p>
            <a:r>
              <a:rPr lang="en-US" dirty="0"/>
              <a:t>(17-18 JULI 2020)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6AA0CC-CA5C-43D3-89DC-BA6869F0903F}"/>
              </a:ext>
            </a:extLst>
          </p:cNvPr>
          <p:cNvSpPr txBox="1"/>
          <p:nvPr/>
        </p:nvSpPr>
        <p:spPr>
          <a:xfrm>
            <a:off x="2499614" y="2822420"/>
            <a:ext cx="29075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SIDANG PLENO PPM P3M</a:t>
            </a:r>
          </a:p>
          <a:p>
            <a:r>
              <a:rPr lang="en-US" dirty="0"/>
              <a:t>(2-3 OKTOBER 2020)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1F6E99-9DF5-4783-9A33-166D0F3108C3}"/>
              </a:ext>
            </a:extLst>
          </p:cNvPr>
          <p:cNvSpPr txBox="1"/>
          <p:nvPr/>
        </p:nvSpPr>
        <p:spPr>
          <a:xfrm>
            <a:off x="5832400" y="1962428"/>
            <a:ext cx="28520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TRAINING LEGISLATIF</a:t>
            </a:r>
          </a:p>
          <a:p>
            <a:r>
              <a:rPr lang="en-US" dirty="0"/>
              <a:t>(18-19 SEPTEMBER 2020)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B40FE1-4A8D-44DE-B221-C5D1EB456930}"/>
              </a:ext>
            </a:extLst>
          </p:cNvPr>
          <p:cNvSpPr txBox="1"/>
          <p:nvPr/>
        </p:nvSpPr>
        <p:spPr>
          <a:xfrm>
            <a:off x="5832400" y="3530547"/>
            <a:ext cx="22843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PEMIRA</a:t>
            </a:r>
          </a:p>
          <a:p>
            <a:r>
              <a:rPr lang="en-US" dirty="0"/>
              <a:t>(24 OKTOBER 2020)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F6A5D80-BA9B-4ECD-93E3-2323BAD776B3}"/>
              </a:ext>
            </a:extLst>
          </p:cNvPr>
          <p:cNvSpPr txBox="1"/>
          <p:nvPr/>
        </p:nvSpPr>
        <p:spPr>
          <a:xfrm>
            <a:off x="2299856" y="4328743"/>
            <a:ext cx="3107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SIDANG UMUM</a:t>
            </a:r>
          </a:p>
          <a:p>
            <a:r>
              <a:rPr lang="en-US" dirty="0"/>
              <a:t>(28 – 30 NOVEMBER 2020)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37E2F43-A905-4AD1-8141-78DE15BBC521}"/>
              </a:ext>
            </a:extLst>
          </p:cNvPr>
          <p:cNvSpPr txBox="1"/>
          <p:nvPr/>
        </p:nvSpPr>
        <p:spPr>
          <a:xfrm>
            <a:off x="11443855" y="2204554"/>
            <a:ext cx="415498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</a:t>
            </a:r>
          </a:p>
          <a:p>
            <a:r>
              <a:rPr lang="en-US" dirty="0"/>
              <a:t>E</a:t>
            </a:r>
          </a:p>
          <a:p>
            <a:r>
              <a:rPr lang="en-US" dirty="0"/>
              <a:t>G</a:t>
            </a:r>
          </a:p>
          <a:p>
            <a:r>
              <a:rPr lang="en-US" dirty="0"/>
              <a:t>I</a:t>
            </a:r>
          </a:p>
          <a:p>
            <a:r>
              <a:rPr lang="en-US" dirty="0"/>
              <a:t>A</a:t>
            </a:r>
          </a:p>
          <a:p>
            <a:r>
              <a:rPr lang="en-US" dirty="0"/>
              <a:t>T</a:t>
            </a:r>
          </a:p>
          <a:p>
            <a:r>
              <a:rPr lang="en-US" dirty="0"/>
              <a:t>A</a:t>
            </a:r>
          </a:p>
          <a:p>
            <a:r>
              <a:rPr lang="en-US" dirty="0"/>
              <a:t>N</a:t>
            </a:r>
          </a:p>
          <a:p>
            <a:endParaRPr lang="en-US" dirty="0"/>
          </a:p>
          <a:p>
            <a:r>
              <a:rPr lang="en-US" dirty="0"/>
              <a:t>W</a:t>
            </a:r>
          </a:p>
          <a:p>
            <a:r>
              <a:rPr lang="en-US" dirty="0"/>
              <a:t>A</a:t>
            </a:r>
          </a:p>
          <a:p>
            <a:r>
              <a:rPr lang="en-US" dirty="0"/>
              <a:t>J</a:t>
            </a:r>
          </a:p>
          <a:p>
            <a:r>
              <a:rPr lang="en-US" dirty="0"/>
              <a:t>I</a:t>
            </a:r>
          </a:p>
          <a:p>
            <a:r>
              <a:rPr lang="en-US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434620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5CFBF-9D1E-4E7E-9032-A4B649F6F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519DC-55F7-4931-95B5-3ACA4B233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435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536CB-2AE8-4DCC-9D17-992BB838E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008" y="219456"/>
            <a:ext cx="10058400" cy="1609344"/>
          </a:xfrm>
        </p:spPr>
        <p:txBody>
          <a:bodyPr/>
          <a:lstStyle/>
          <a:p>
            <a:pPr algn="ctr"/>
            <a:r>
              <a:rPr lang="en-US" dirty="0"/>
              <a:t>RANCANGAN ANGGARAN BIAYA</a:t>
            </a:r>
            <a:br>
              <a:rPr lang="en-US" dirty="0"/>
            </a:br>
            <a:r>
              <a:rPr lang="en-US" dirty="0"/>
              <a:t>DPM PM UNUD 2020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D0757E7-E755-4388-9402-026C28AFC1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7624455"/>
              </p:ext>
            </p:extLst>
          </p:nvPr>
        </p:nvGraphicFramePr>
        <p:xfrm>
          <a:off x="834104" y="1814512"/>
          <a:ext cx="10529888" cy="4694629"/>
        </p:xfrm>
        <a:graphic>
          <a:graphicData uri="http://schemas.openxmlformats.org/drawingml/2006/table">
            <a:tbl>
              <a:tblPr firstRow="1" firstCol="1" bandRow="1">
                <a:tableStyleId>{8FD4443E-F989-4FC4-A0C8-D5A2AF1F390B}</a:tableStyleId>
              </a:tblPr>
              <a:tblGrid>
                <a:gridCol w="1142741">
                  <a:extLst>
                    <a:ext uri="{9D8B030D-6E8A-4147-A177-3AD203B41FA5}">
                      <a16:colId xmlns:a16="http://schemas.microsoft.com/office/drawing/2014/main" val="616929143"/>
                    </a:ext>
                  </a:extLst>
                </a:gridCol>
                <a:gridCol w="2997121">
                  <a:extLst>
                    <a:ext uri="{9D8B030D-6E8A-4147-A177-3AD203B41FA5}">
                      <a16:colId xmlns:a16="http://schemas.microsoft.com/office/drawing/2014/main" val="3415274657"/>
                    </a:ext>
                  </a:extLst>
                </a:gridCol>
                <a:gridCol w="4137110">
                  <a:extLst>
                    <a:ext uri="{9D8B030D-6E8A-4147-A177-3AD203B41FA5}">
                      <a16:colId xmlns:a16="http://schemas.microsoft.com/office/drawing/2014/main" val="3328875527"/>
                    </a:ext>
                  </a:extLst>
                </a:gridCol>
                <a:gridCol w="2252916">
                  <a:extLst>
                    <a:ext uri="{9D8B030D-6E8A-4147-A177-3AD203B41FA5}">
                      <a16:colId xmlns:a16="http://schemas.microsoft.com/office/drawing/2014/main" val="1501439823"/>
                    </a:ext>
                  </a:extLst>
                </a:gridCol>
              </a:tblGrid>
              <a:tr h="3459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NO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PROGRAM KERJA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RANCANGAN ANGGARAN BIAYA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KOMISI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95704529"/>
                  </a:ext>
                </a:extLst>
              </a:tr>
              <a:tr h="3459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EVALUASI 6 BULAN KINERJA PM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Rp</a:t>
                      </a:r>
                      <a:r>
                        <a:rPr lang="en-US" sz="1600" dirty="0">
                          <a:effectLst/>
                        </a:rPr>
                        <a:t> 7.000.000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II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84072356"/>
                  </a:ext>
                </a:extLst>
              </a:tr>
              <a:tr h="3459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SIDANG UMUM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Rp</a:t>
                      </a:r>
                      <a:r>
                        <a:rPr lang="en-US" sz="1600" dirty="0">
                          <a:effectLst/>
                        </a:rPr>
                        <a:t> 10.000.000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13192692"/>
                  </a:ext>
                </a:extLst>
              </a:tr>
              <a:tr h="3459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SIDANG PLENO PPM UKM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Rp</a:t>
                      </a:r>
                      <a:r>
                        <a:rPr lang="en-US" sz="1600" dirty="0">
                          <a:effectLst/>
                        </a:rPr>
                        <a:t> 3.500.000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5252035"/>
                  </a:ext>
                </a:extLst>
              </a:tr>
              <a:tr h="3459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PEMILU RAYA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Rp 10.000.000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II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64601589"/>
                  </a:ext>
                </a:extLst>
              </a:tr>
              <a:tr h="3459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TEMU REKTOR 2020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Rp 7.000.000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III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42428712"/>
                  </a:ext>
                </a:extLst>
              </a:tr>
              <a:tr h="3459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SIDANG PLENO PPM PEMIRA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Rp</a:t>
                      </a:r>
                      <a:r>
                        <a:rPr lang="en-US" sz="1600" dirty="0">
                          <a:effectLst/>
                        </a:rPr>
                        <a:t> 3.500.000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32084359"/>
                  </a:ext>
                </a:extLst>
              </a:tr>
              <a:tr h="3459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BAKTI SOSIAL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Rp</a:t>
                      </a:r>
                      <a:r>
                        <a:rPr lang="en-US" sz="1600" dirty="0">
                          <a:effectLst/>
                        </a:rPr>
                        <a:t> 6.000.000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III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71962524"/>
                  </a:ext>
                </a:extLst>
              </a:tr>
              <a:tr h="3459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TRANING LEGISLATIF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Rp 10.000.000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IV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56606545"/>
                  </a:ext>
                </a:extLst>
              </a:tr>
              <a:tr h="3459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PENGAWASAN 3 BIG EVENTS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Rp</a:t>
                      </a:r>
                      <a:r>
                        <a:rPr lang="en-US" sz="1600" dirty="0">
                          <a:effectLst/>
                        </a:rPr>
                        <a:t> 4.500.000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II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86616819"/>
                  </a:ext>
                </a:extLst>
              </a:tr>
              <a:tr h="3459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PELANTIKAN PM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Rp</a:t>
                      </a:r>
                      <a:r>
                        <a:rPr lang="en-US" sz="1600" dirty="0">
                          <a:effectLst/>
                        </a:rPr>
                        <a:t> 4.000.000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II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49402455"/>
                  </a:ext>
                </a:extLst>
              </a:tr>
              <a:tr h="3459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MUNAS FL2MI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Rp</a:t>
                      </a:r>
                      <a:r>
                        <a:rPr lang="en-US" sz="1600" dirty="0">
                          <a:effectLst/>
                        </a:rPr>
                        <a:t> 4.000.000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IV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4980091"/>
                  </a:ext>
                </a:extLst>
              </a:tr>
              <a:tr h="34597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TOTAL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Rp</a:t>
                      </a:r>
                      <a:r>
                        <a:rPr lang="en-US" sz="1600" dirty="0">
                          <a:effectLst/>
                        </a:rPr>
                        <a:t> 69.500.000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5421268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63D7CFA5-38DD-4636-A53C-F273438A8E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1188" y="2102163"/>
            <a:ext cx="11693525" cy="72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7725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C27C6B4-1B48-4F48-AF08-79CB02A6A3F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71669" y="1624207"/>
            <a:ext cx="2673825" cy="2673825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A5698FD-E294-4965-BE96-D70EB49783E9}"/>
              </a:ext>
            </a:extLst>
          </p:cNvPr>
          <p:cNvSpPr txBox="1"/>
          <p:nvPr/>
        </p:nvSpPr>
        <p:spPr>
          <a:xfrm>
            <a:off x="4269776" y="4672013"/>
            <a:ext cx="36776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4082493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BE28B-F014-4351-A15B-576585EC4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STRUKTUR DPM PM UNUD 2020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9DDCBF0-21A6-40C0-9F5F-6A89A5D7A6DD}"/>
              </a:ext>
            </a:extLst>
          </p:cNvPr>
          <p:cNvSpPr/>
          <p:nvPr/>
        </p:nvSpPr>
        <p:spPr>
          <a:xfrm>
            <a:off x="3333328" y="2355279"/>
            <a:ext cx="1634836" cy="3879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Ketua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0B7543B-BCE5-4F8D-93AA-28BB31E9BE11}"/>
              </a:ext>
            </a:extLst>
          </p:cNvPr>
          <p:cNvSpPr/>
          <p:nvPr/>
        </p:nvSpPr>
        <p:spPr>
          <a:xfrm>
            <a:off x="2003291" y="2895606"/>
            <a:ext cx="1634836" cy="3879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Wakil I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2D0FF49-718C-4F96-B00C-12EA488C3047}"/>
              </a:ext>
            </a:extLst>
          </p:cNvPr>
          <p:cNvSpPr/>
          <p:nvPr/>
        </p:nvSpPr>
        <p:spPr>
          <a:xfrm>
            <a:off x="4580237" y="2895605"/>
            <a:ext cx="1634836" cy="3879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Wakil II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B18172-B51F-494C-86CB-A5EF5C0B6A89}"/>
              </a:ext>
            </a:extLst>
          </p:cNvPr>
          <p:cNvSpPr/>
          <p:nvPr/>
        </p:nvSpPr>
        <p:spPr>
          <a:xfrm>
            <a:off x="2003291" y="3618259"/>
            <a:ext cx="1634836" cy="3879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Sekretaris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DAA5AD-43CD-4395-8698-D84B6E262C1D}"/>
              </a:ext>
            </a:extLst>
          </p:cNvPr>
          <p:cNvSpPr/>
          <p:nvPr/>
        </p:nvSpPr>
        <p:spPr>
          <a:xfrm>
            <a:off x="4580237" y="3604404"/>
            <a:ext cx="1634836" cy="3879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Bendahara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C373093-DE7E-4F88-9246-E487D8B930EA}"/>
              </a:ext>
            </a:extLst>
          </p:cNvPr>
          <p:cNvSpPr/>
          <p:nvPr/>
        </p:nvSpPr>
        <p:spPr>
          <a:xfrm>
            <a:off x="9249217" y="2842266"/>
            <a:ext cx="1634836" cy="3879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SekJen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6EF791-2A9E-45D1-9DF7-E63BB640FB7D}"/>
              </a:ext>
            </a:extLst>
          </p:cNvPr>
          <p:cNvSpPr/>
          <p:nvPr/>
        </p:nvSpPr>
        <p:spPr>
          <a:xfrm>
            <a:off x="1695029" y="4516587"/>
            <a:ext cx="845126" cy="3879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7A4DB1F-E52C-4720-9DB8-A2D1CE6330D4}"/>
              </a:ext>
            </a:extLst>
          </p:cNvPr>
          <p:cNvSpPr/>
          <p:nvPr/>
        </p:nvSpPr>
        <p:spPr>
          <a:xfrm>
            <a:off x="3146292" y="4516587"/>
            <a:ext cx="845126" cy="3879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C1D9475-9C02-4550-8AAD-6A2265F445B0}"/>
              </a:ext>
            </a:extLst>
          </p:cNvPr>
          <p:cNvSpPr/>
          <p:nvPr/>
        </p:nvSpPr>
        <p:spPr>
          <a:xfrm>
            <a:off x="4483257" y="4516586"/>
            <a:ext cx="845126" cy="3879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027DE2-940A-4FAB-ACD4-7CE3A71DB305}"/>
              </a:ext>
            </a:extLst>
          </p:cNvPr>
          <p:cNvSpPr/>
          <p:nvPr/>
        </p:nvSpPr>
        <p:spPr>
          <a:xfrm>
            <a:off x="5934520" y="4516586"/>
            <a:ext cx="845126" cy="3879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3BCFFAF-5287-45F6-A41B-1C05E7D46BFC}"/>
              </a:ext>
            </a:extLst>
          </p:cNvPr>
          <p:cNvSpPr/>
          <p:nvPr/>
        </p:nvSpPr>
        <p:spPr>
          <a:xfrm>
            <a:off x="8388515" y="3828292"/>
            <a:ext cx="845126" cy="3879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2B485C1-BE78-4FD2-A35C-C0330189F90C}"/>
              </a:ext>
            </a:extLst>
          </p:cNvPr>
          <p:cNvSpPr/>
          <p:nvPr/>
        </p:nvSpPr>
        <p:spPr>
          <a:xfrm>
            <a:off x="9640617" y="3812221"/>
            <a:ext cx="845126" cy="3879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DCC2C9B-1C66-457D-A173-D0C80E379CA9}"/>
              </a:ext>
            </a:extLst>
          </p:cNvPr>
          <p:cNvSpPr/>
          <p:nvPr/>
        </p:nvSpPr>
        <p:spPr>
          <a:xfrm>
            <a:off x="10892719" y="3812221"/>
            <a:ext cx="845126" cy="3879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0756F-0E1D-421A-89F0-7268551348CD}"/>
              </a:ext>
            </a:extLst>
          </p:cNvPr>
          <p:cNvCxnSpPr>
            <a:cxnSpLocks/>
            <a:stCxn id="3" idx="2"/>
          </p:cNvCxnSpPr>
          <p:nvPr/>
        </p:nvCxnSpPr>
        <p:spPr>
          <a:xfrm>
            <a:off x="4150746" y="2743206"/>
            <a:ext cx="0" cy="1456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A90D939-77E6-4026-BA9A-728AA53B128F}"/>
              </a:ext>
            </a:extLst>
          </p:cNvPr>
          <p:cNvCxnSpPr>
            <a:stCxn id="4" idx="3"/>
          </p:cNvCxnSpPr>
          <p:nvPr/>
        </p:nvCxnSpPr>
        <p:spPr>
          <a:xfrm flipV="1">
            <a:off x="3638127" y="3089568"/>
            <a:ext cx="1052945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5B30B67-BB85-41CB-9CDF-6C7A736F7116}"/>
              </a:ext>
            </a:extLst>
          </p:cNvPr>
          <p:cNvCxnSpPr/>
          <p:nvPr/>
        </p:nvCxnSpPr>
        <p:spPr>
          <a:xfrm flipV="1">
            <a:off x="3638127" y="3826072"/>
            <a:ext cx="1052945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05478CD-A7C9-43C6-859A-7A33CCB3C59E}"/>
              </a:ext>
            </a:extLst>
          </p:cNvPr>
          <p:cNvCxnSpPr/>
          <p:nvPr/>
        </p:nvCxnSpPr>
        <p:spPr>
          <a:xfrm flipV="1">
            <a:off x="5563910" y="2632369"/>
            <a:ext cx="42949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0C9DAFD-B97B-4C4D-8A76-C54F3614426D}"/>
              </a:ext>
            </a:extLst>
          </p:cNvPr>
          <p:cNvCxnSpPr/>
          <p:nvPr/>
        </p:nvCxnSpPr>
        <p:spPr>
          <a:xfrm flipV="1">
            <a:off x="6173509" y="2632369"/>
            <a:ext cx="42949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B399CEB-DBDA-45AF-8B4D-490FE018EF65}"/>
              </a:ext>
            </a:extLst>
          </p:cNvPr>
          <p:cNvCxnSpPr/>
          <p:nvPr/>
        </p:nvCxnSpPr>
        <p:spPr>
          <a:xfrm flipV="1">
            <a:off x="6817745" y="2632368"/>
            <a:ext cx="42949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F8AE2D7-1BC5-4F1A-95F9-D2505DFB9F02}"/>
              </a:ext>
            </a:extLst>
          </p:cNvPr>
          <p:cNvCxnSpPr/>
          <p:nvPr/>
        </p:nvCxnSpPr>
        <p:spPr>
          <a:xfrm flipV="1">
            <a:off x="7467183" y="2632368"/>
            <a:ext cx="42949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DF36A46-B2DE-4964-9477-106DA24F19D2}"/>
              </a:ext>
            </a:extLst>
          </p:cNvPr>
          <p:cNvCxnSpPr/>
          <p:nvPr/>
        </p:nvCxnSpPr>
        <p:spPr>
          <a:xfrm flipV="1">
            <a:off x="8014436" y="2620453"/>
            <a:ext cx="42949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C11507F-BD2C-4859-BC80-221617E3F9E8}"/>
              </a:ext>
            </a:extLst>
          </p:cNvPr>
          <p:cNvCxnSpPr/>
          <p:nvPr/>
        </p:nvCxnSpPr>
        <p:spPr>
          <a:xfrm flipV="1">
            <a:off x="8651745" y="2632368"/>
            <a:ext cx="42949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1812872D-E872-40E3-8BA3-C41133F6466C}"/>
              </a:ext>
            </a:extLst>
          </p:cNvPr>
          <p:cNvCxnSpPr/>
          <p:nvPr/>
        </p:nvCxnSpPr>
        <p:spPr>
          <a:xfrm flipV="1">
            <a:off x="9266538" y="2650026"/>
            <a:ext cx="42949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96A2495-C903-45E1-A043-CB8FC482597E}"/>
              </a:ext>
            </a:extLst>
          </p:cNvPr>
          <p:cNvCxnSpPr>
            <a:cxnSpLocks/>
          </p:cNvCxnSpPr>
          <p:nvPr/>
        </p:nvCxnSpPr>
        <p:spPr>
          <a:xfrm flipV="1">
            <a:off x="9848427" y="2657922"/>
            <a:ext cx="21820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80ECAC1A-BFBC-43CC-9A76-AE11F7932694}"/>
              </a:ext>
            </a:extLst>
          </p:cNvPr>
          <p:cNvCxnSpPr>
            <a:cxnSpLocks/>
            <a:endCxn id="8" idx="0"/>
          </p:cNvCxnSpPr>
          <p:nvPr/>
        </p:nvCxnSpPr>
        <p:spPr>
          <a:xfrm>
            <a:off x="10066635" y="2650026"/>
            <a:ext cx="0" cy="192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4F1DD05D-0DD0-44FA-96F5-FE5FE7853CE4}"/>
              </a:ext>
            </a:extLst>
          </p:cNvPr>
          <p:cNvCxnSpPr>
            <a:stCxn id="8" idx="2"/>
          </p:cNvCxnSpPr>
          <p:nvPr/>
        </p:nvCxnSpPr>
        <p:spPr>
          <a:xfrm>
            <a:off x="10066635" y="3230193"/>
            <a:ext cx="0" cy="3742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32F766FC-160D-4AF1-80B7-DCC969A2A461}"/>
              </a:ext>
            </a:extLst>
          </p:cNvPr>
          <p:cNvCxnSpPr>
            <a:cxnSpLocks/>
          </p:cNvCxnSpPr>
          <p:nvPr/>
        </p:nvCxnSpPr>
        <p:spPr>
          <a:xfrm>
            <a:off x="8811077" y="3604404"/>
            <a:ext cx="25042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2CB6D0F-3592-4857-95B5-D5DAF9F191E9}"/>
              </a:ext>
            </a:extLst>
          </p:cNvPr>
          <p:cNvCxnSpPr>
            <a:endCxn id="14" idx="0"/>
          </p:cNvCxnSpPr>
          <p:nvPr/>
        </p:nvCxnSpPr>
        <p:spPr>
          <a:xfrm>
            <a:off x="8811077" y="3618259"/>
            <a:ext cx="1" cy="2100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9ADC8345-6A93-4685-9578-8A0E4D9E2037}"/>
              </a:ext>
            </a:extLst>
          </p:cNvPr>
          <p:cNvCxnSpPr>
            <a:stCxn id="15" idx="0"/>
          </p:cNvCxnSpPr>
          <p:nvPr/>
        </p:nvCxnSpPr>
        <p:spPr>
          <a:xfrm flipH="1" flipV="1">
            <a:off x="10063179" y="3618259"/>
            <a:ext cx="1" cy="1939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0F3CBA0C-86AD-4E22-8E65-B83270F874C6}"/>
              </a:ext>
            </a:extLst>
          </p:cNvPr>
          <p:cNvCxnSpPr>
            <a:stCxn id="16" idx="0"/>
          </p:cNvCxnSpPr>
          <p:nvPr/>
        </p:nvCxnSpPr>
        <p:spPr>
          <a:xfrm flipV="1">
            <a:off x="11315282" y="3590550"/>
            <a:ext cx="0" cy="2216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88EC89F0-AE30-42D5-A21C-2CD1F8DE588F}"/>
              </a:ext>
            </a:extLst>
          </p:cNvPr>
          <p:cNvCxnSpPr>
            <a:cxnSpLocks/>
          </p:cNvCxnSpPr>
          <p:nvPr/>
        </p:nvCxnSpPr>
        <p:spPr>
          <a:xfrm>
            <a:off x="2117592" y="4216219"/>
            <a:ext cx="42379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0EFE32BB-1120-4ABA-ACA9-2E6241742160}"/>
              </a:ext>
            </a:extLst>
          </p:cNvPr>
          <p:cNvCxnSpPr/>
          <p:nvPr/>
        </p:nvCxnSpPr>
        <p:spPr>
          <a:xfrm>
            <a:off x="6357083" y="4216219"/>
            <a:ext cx="0" cy="4943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20CC82A4-924E-453C-AA5B-930B35288323}"/>
              </a:ext>
            </a:extLst>
          </p:cNvPr>
          <p:cNvCxnSpPr/>
          <p:nvPr/>
        </p:nvCxnSpPr>
        <p:spPr>
          <a:xfrm>
            <a:off x="3563660" y="4216219"/>
            <a:ext cx="0" cy="4943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64920C90-F105-4D1F-A785-0A1664A171EF}"/>
              </a:ext>
            </a:extLst>
          </p:cNvPr>
          <p:cNvCxnSpPr/>
          <p:nvPr/>
        </p:nvCxnSpPr>
        <p:spPr>
          <a:xfrm>
            <a:off x="2117592" y="4216219"/>
            <a:ext cx="0" cy="4943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5E8E023D-97D6-4D68-8392-AC31AA0BEC55}"/>
              </a:ext>
            </a:extLst>
          </p:cNvPr>
          <p:cNvSpPr txBox="1"/>
          <p:nvPr/>
        </p:nvSpPr>
        <p:spPr>
          <a:xfrm>
            <a:off x="4386272" y="4904513"/>
            <a:ext cx="1080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Komisi</a:t>
            </a:r>
            <a:r>
              <a:rPr lang="en-US" dirty="0"/>
              <a:t> 3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33A53E2C-75A2-4F7A-95C2-8BEFC119B5BC}"/>
              </a:ext>
            </a:extLst>
          </p:cNvPr>
          <p:cNvSpPr txBox="1"/>
          <p:nvPr/>
        </p:nvSpPr>
        <p:spPr>
          <a:xfrm>
            <a:off x="1592097" y="4904513"/>
            <a:ext cx="1080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Komisi</a:t>
            </a:r>
            <a:r>
              <a:rPr lang="en-US" dirty="0"/>
              <a:t> 1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085FB73-AD50-4492-A1E1-8F695772814C}"/>
              </a:ext>
            </a:extLst>
          </p:cNvPr>
          <p:cNvSpPr txBox="1"/>
          <p:nvPr/>
        </p:nvSpPr>
        <p:spPr>
          <a:xfrm>
            <a:off x="3063162" y="4890658"/>
            <a:ext cx="1080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Komisi</a:t>
            </a:r>
            <a:r>
              <a:rPr lang="en-US" dirty="0"/>
              <a:t> 2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5083185-722E-4650-B054-DC39CFFC5D28}"/>
              </a:ext>
            </a:extLst>
          </p:cNvPr>
          <p:cNvSpPr txBox="1"/>
          <p:nvPr/>
        </p:nvSpPr>
        <p:spPr>
          <a:xfrm>
            <a:off x="5894688" y="4904513"/>
            <a:ext cx="1080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Komisi</a:t>
            </a:r>
            <a:r>
              <a:rPr lang="en-US" dirty="0"/>
              <a:t> 4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C4EB998-B3E7-4B36-BEC3-49E53D9112B8}"/>
              </a:ext>
            </a:extLst>
          </p:cNvPr>
          <p:cNvSpPr txBox="1"/>
          <p:nvPr/>
        </p:nvSpPr>
        <p:spPr>
          <a:xfrm>
            <a:off x="8402596" y="4216219"/>
            <a:ext cx="896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Deputi</a:t>
            </a:r>
            <a:endParaRPr lang="en-US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01BF4A7-29E8-4CAE-A525-824670006931}"/>
              </a:ext>
            </a:extLst>
          </p:cNvPr>
          <p:cNvSpPr txBox="1"/>
          <p:nvPr/>
        </p:nvSpPr>
        <p:spPr>
          <a:xfrm>
            <a:off x="9649529" y="4216219"/>
            <a:ext cx="896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Deputi</a:t>
            </a:r>
            <a:endParaRPr lang="en-US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55E6016A-4A38-486E-8141-6A6A6D171B8B}"/>
              </a:ext>
            </a:extLst>
          </p:cNvPr>
          <p:cNvSpPr txBox="1"/>
          <p:nvPr/>
        </p:nvSpPr>
        <p:spPr>
          <a:xfrm>
            <a:off x="10892719" y="4200148"/>
            <a:ext cx="896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Deputi</a:t>
            </a:r>
            <a:endParaRPr lang="en-US" dirty="0"/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B8559726-4FA7-4A80-A5A5-15E8023B4F78}"/>
              </a:ext>
            </a:extLst>
          </p:cNvPr>
          <p:cNvCxnSpPr/>
          <p:nvPr/>
        </p:nvCxnSpPr>
        <p:spPr>
          <a:xfrm flipV="1">
            <a:off x="2127983" y="2549238"/>
            <a:ext cx="42949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AE7DC22A-7A74-49C9-B120-8687E05F524F}"/>
              </a:ext>
            </a:extLst>
          </p:cNvPr>
          <p:cNvCxnSpPr/>
          <p:nvPr/>
        </p:nvCxnSpPr>
        <p:spPr>
          <a:xfrm flipV="1">
            <a:off x="2737582" y="2549238"/>
            <a:ext cx="42949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>
            <a:extLst>
              <a:ext uri="{FF2B5EF4-FFF2-40B4-BE49-F238E27FC236}">
                <a16:creationId xmlns:a16="http://schemas.microsoft.com/office/drawing/2014/main" id="{9734847A-0357-481E-B496-0B89B022AFB9}"/>
              </a:ext>
            </a:extLst>
          </p:cNvPr>
          <p:cNvSpPr/>
          <p:nvPr/>
        </p:nvSpPr>
        <p:spPr>
          <a:xfrm>
            <a:off x="418274" y="2200282"/>
            <a:ext cx="1205741" cy="5013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Dewan Pembina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29D51E92-77E4-4E49-B817-A0864A31382B}"/>
              </a:ext>
            </a:extLst>
          </p:cNvPr>
          <p:cNvCxnSpPr/>
          <p:nvPr/>
        </p:nvCxnSpPr>
        <p:spPr>
          <a:xfrm flipV="1">
            <a:off x="1542210" y="2550818"/>
            <a:ext cx="42949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3ABFBA4B-5E0D-4A6E-9360-2A69FF9DA8D2}"/>
              </a:ext>
            </a:extLst>
          </p:cNvPr>
          <p:cNvCxnSpPr/>
          <p:nvPr/>
        </p:nvCxnSpPr>
        <p:spPr>
          <a:xfrm flipV="1">
            <a:off x="2727421" y="4114943"/>
            <a:ext cx="42949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E5EFDD67-BAD2-4DA8-90C8-729BB7E0FDE4}"/>
              </a:ext>
            </a:extLst>
          </p:cNvPr>
          <p:cNvCxnSpPr/>
          <p:nvPr/>
        </p:nvCxnSpPr>
        <p:spPr>
          <a:xfrm flipV="1">
            <a:off x="3337020" y="4114943"/>
            <a:ext cx="42949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E18CA2F1-0DE3-4F5A-B2CC-91D9F382BFC9}"/>
              </a:ext>
            </a:extLst>
          </p:cNvPr>
          <p:cNvCxnSpPr/>
          <p:nvPr/>
        </p:nvCxnSpPr>
        <p:spPr>
          <a:xfrm flipV="1">
            <a:off x="3981256" y="4114942"/>
            <a:ext cx="42949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E3A40513-B13F-497B-8AC4-82A5D84F1264}"/>
              </a:ext>
            </a:extLst>
          </p:cNvPr>
          <p:cNvCxnSpPr/>
          <p:nvPr/>
        </p:nvCxnSpPr>
        <p:spPr>
          <a:xfrm flipV="1">
            <a:off x="4630694" y="4114942"/>
            <a:ext cx="42949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AF2E8C4D-5D40-469D-A1FE-D055ED1A0C63}"/>
              </a:ext>
            </a:extLst>
          </p:cNvPr>
          <p:cNvCxnSpPr/>
          <p:nvPr/>
        </p:nvCxnSpPr>
        <p:spPr>
          <a:xfrm flipV="1">
            <a:off x="5177947" y="4116882"/>
            <a:ext cx="42949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23DA2165-031D-4BE9-BC66-C3746183DEDE}"/>
              </a:ext>
            </a:extLst>
          </p:cNvPr>
          <p:cNvCxnSpPr/>
          <p:nvPr/>
        </p:nvCxnSpPr>
        <p:spPr>
          <a:xfrm flipV="1">
            <a:off x="5607438" y="4006186"/>
            <a:ext cx="0" cy="1087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CE738C64-17D3-4752-A157-30890B48BDDD}"/>
              </a:ext>
            </a:extLst>
          </p:cNvPr>
          <p:cNvCxnSpPr>
            <a:cxnSpLocks/>
          </p:cNvCxnSpPr>
          <p:nvPr/>
        </p:nvCxnSpPr>
        <p:spPr>
          <a:xfrm flipV="1">
            <a:off x="2727421" y="3992331"/>
            <a:ext cx="0" cy="1226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AC2E72AE-AFA2-408F-93A3-0F1D0F370131}"/>
              </a:ext>
            </a:extLst>
          </p:cNvPr>
          <p:cNvCxnSpPr/>
          <p:nvPr/>
        </p:nvCxnSpPr>
        <p:spPr>
          <a:xfrm flipV="1">
            <a:off x="2612894" y="3462941"/>
            <a:ext cx="42949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2DE3E40F-1CFC-4565-8685-C618AA637126}"/>
              </a:ext>
            </a:extLst>
          </p:cNvPr>
          <p:cNvCxnSpPr/>
          <p:nvPr/>
        </p:nvCxnSpPr>
        <p:spPr>
          <a:xfrm flipV="1">
            <a:off x="3208640" y="3462938"/>
            <a:ext cx="42949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7E1995B3-9046-4099-8C46-3F9A13B9EBBB}"/>
              </a:ext>
            </a:extLst>
          </p:cNvPr>
          <p:cNvCxnSpPr/>
          <p:nvPr/>
        </p:nvCxnSpPr>
        <p:spPr>
          <a:xfrm flipV="1">
            <a:off x="3818239" y="3462938"/>
            <a:ext cx="42949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608C85F2-F540-413E-948B-6A1DA4B5E289}"/>
              </a:ext>
            </a:extLst>
          </p:cNvPr>
          <p:cNvCxnSpPr/>
          <p:nvPr/>
        </p:nvCxnSpPr>
        <p:spPr>
          <a:xfrm flipV="1">
            <a:off x="4462475" y="3462937"/>
            <a:ext cx="42949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FF013773-A13E-45C4-8945-0B0710C4F0C5}"/>
              </a:ext>
            </a:extLst>
          </p:cNvPr>
          <p:cNvCxnSpPr/>
          <p:nvPr/>
        </p:nvCxnSpPr>
        <p:spPr>
          <a:xfrm flipV="1">
            <a:off x="5111913" y="3462937"/>
            <a:ext cx="42949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7AB1D277-7AF7-4FB7-95B6-A6F39DBD3089}"/>
              </a:ext>
            </a:extLst>
          </p:cNvPr>
          <p:cNvCxnSpPr/>
          <p:nvPr/>
        </p:nvCxnSpPr>
        <p:spPr>
          <a:xfrm flipV="1">
            <a:off x="5541404" y="3230193"/>
            <a:ext cx="0" cy="2327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8277E41A-9A90-4FE4-9637-9CAFD3AC085F}"/>
              </a:ext>
            </a:extLst>
          </p:cNvPr>
          <p:cNvCxnSpPr/>
          <p:nvPr/>
        </p:nvCxnSpPr>
        <p:spPr>
          <a:xfrm flipV="1">
            <a:off x="2612894" y="3283532"/>
            <a:ext cx="0" cy="1794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D3DCFBB8-096D-46BD-879D-7A2B2D3B6A64}"/>
              </a:ext>
            </a:extLst>
          </p:cNvPr>
          <p:cNvCxnSpPr>
            <a:stCxn id="11" idx="0"/>
          </p:cNvCxnSpPr>
          <p:nvPr/>
        </p:nvCxnSpPr>
        <p:spPr>
          <a:xfrm flipH="1" flipV="1">
            <a:off x="4891966" y="4216219"/>
            <a:ext cx="13854" cy="3003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9DDD63E-C129-4485-A738-F26460BB3A4C}"/>
              </a:ext>
            </a:extLst>
          </p:cNvPr>
          <p:cNvCxnSpPr>
            <a:cxnSpLocks/>
          </p:cNvCxnSpPr>
          <p:nvPr/>
        </p:nvCxnSpPr>
        <p:spPr>
          <a:xfrm>
            <a:off x="4968164" y="2535388"/>
            <a:ext cx="52370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513864B-E075-477D-A52B-BD43773CDED6}"/>
              </a:ext>
            </a:extLst>
          </p:cNvPr>
          <p:cNvCxnSpPr>
            <a:cxnSpLocks/>
          </p:cNvCxnSpPr>
          <p:nvPr/>
        </p:nvCxnSpPr>
        <p:spPr>
          <a:xfrm>
            <a:off x="10205172" y="2549238"/>
            <a:ext cx="0" cy="2514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161F1A4-FBF6-4FD3-A5AB-25C733DD4D16}"/>
              </a:ext>
            </a:extLst>
          </p:cNvPr>
          <p:cNvCxnSpPr/>
          <p:nvPr/>
        </p:nvCxnSpPr>
        <p:spPr>
          <a:xfrm flipH="1">
            <a:off x="5023584" y="2636171"/>
            <a:ext cx="36021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3090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47DFC64-3E7F-47DB-98EA-D8CEC947CC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02396335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A4D32D6-016B-4AA5-BE92-88F172C2E93B}"/>
              </a:ext>
            </a:extLst>
          </p:cNvPr>
          <p:cNvSpPr txBox="1"/>
          <p:nvPr/>
        </p:nvSpPr>
        <p:spPr>
          <a:xfrm>
            <a:off x="7275908" y="3429000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2017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185120-387C-4C6A-B119-D31D40D3DF67}"/>
              </a:ext>
            </a:extLst>
          </p:cNvPr>
          <p:cNvSpPr txBox="1"/>
          <p:nvPr/>
        </p:nvSpPr>
        <p:spPr>
          <a:xfrm>
            <a:off x="4473884" y="4638859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2018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952DA1C-9479-4A46-B935-AE26E50B3FB8}"/>
              </a:ext>
            </a:extLst>
          </p:cNvPr>
          <p:cNvSpPr txBox="1"/>
          <p:nvPr/>
        </p:nvSpPr>
        <p:spPr>
          <a:xfrm>
            <a:off x="5411197" y="2418724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3109643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6C32541-8520-40D1-9FEA-CE258825874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25500952"/>
              </p:ext>
            </p:extLst>
          </p:nvPr>
        </p:nvGraphicFramePr>
        <p:xfrm>
          <a:off x="0" y="0"/>
          <a:ext cx="12191999" cy="6761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49DB11E-8D4C-4536-ACB2-D9329F7A0B1D}"/>
              </a:ext>
            </a:extLst>
          </p:cNvPr>
          <p:cNvSpPr txBox="1"/>
          <p:nvPr/>
        </p:nvSpPr>
        <p:spPr>
          <a:xfrm>
            <a:off x="3603741" y="2440587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INDEPENDEN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018E49-9D1E-4517-A5CE-3362B98F16ED}"/>
              </a:ext>
            </a:extLst>
          </p:cNvPr>
          <p:cNvSpPr txBox="1"/>
          <p:nvPr/>
        </p:nvSpPr>
        <p:spPr>
          <a:xfrm>
            <a:off x="4090252" y="4600802"/>
            <a:ext cx="686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UKM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534B55-96F9-4B46-9ACF-342E0AA2D437}"/>
              </a:ext>
            </a:extLst>
          </p:cNvPr>
          <p:cNvSpPr txBox="1"/>
          <p:nvPr/>
        </p:nvSpPr>
        <p:spPr>
          <a:xfrm>
            <a:off x="6400801" y="3470563"/>
            <a:ext cx="1283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FAKULTAS</a:t>
            </a:r>
          </a:p>
        </p:txBody>
      </p:sp>
    </p:spTree>
    <p:extLst>
      <p:ext uri="{BB962C8B-B14F-4D97-AF65-F5344CB8AC3E}">
        <p14:creationId xmlns:p14="http://schemas.microsoft.com/office/powerpoint/2010/main" val="3987164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B54CF-C678-45EF-93FB-B30A36995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komisi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11B56F-A0A4-4183-AFFA-3660CE17C6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067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7396D1C-486D-49AE-AE0A-0237FD23E4AE}"/>
              </a:ext>
            </a:extLst>
          </p:cNvPr>
          <p:cNvCxnSpPr>
            <a:cxnSpLocks/>
          </p:cNvCxnSpPr>
          <p:nvPr/>
        </p:nvCxnSpPr>
        <p:spPr>
          <a:xfrm flipH="1" flipV="1">
            <a:off x="7026442" y="4146035"/>
            <a:ext cx="419052" cy="620421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F99C61A-8F04-403E-99ED-4106B3A28DD8}"/>
              </a:ext>
            </a:extLst>
          </p:cNvPr>
          <p:cNvCxnSpPr>
            <a:cxnSpLocks/>
          </p:cNvCxnSpPr>
          <p:nvPr/>
        </p:nvCxnSpPr>
        <p:spPr>
          <a:xfrm flipV="1">
            <a:off x="4762543" y="4122162"/>
            <a:ext cx="419052" cy="620421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7A0E7A9-BEFF-46B3-A8C6-9C6341E81B85}"/>
              </a:ext>
            </a:extLst>
          </p:cNvPr>
          <p:cNvCxnSpPr>
            <a:cxnSpLocks/>
          </p:cNvCxnSpPr>
          <p:nvPr/>
        </p:nvCxnSpPr>
        <p:spPr>
          <a:xfrm flipV="1">
            <a:off x="7603958" y="2121928"/>
            <a:ext cx="834190" cy="256675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28F6047-3FAC-46B6-BD5A-AB78299CB2BE}"/>
              </a:ext>
            </a:extLst>
          </p:cNvPr>
          <p:cNvCxnSpPr>
            <a:cxnSpLocks/>
          </p:cNvCxnSpPr>
          <p:nvPr/>
        </p:nvCxnSpPr>
        <p:spPr>
          <a:xfrm flipH="1" flipV="1">
            <a:off x="3740840" y="2121927"/>
            <a:ext cx="834190" cy="256675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FE66A85-C49A-4AAB-A897-301787C96BB3}"/>
              </a:ext>
            </a:extLst>
          </p:cNvPr>
          <p:cNvGrpSpPr/>
          <p:nvPr/>
        </p:nvGrpSpPr>
        <p:grpSpPr>
          <a:xfrm>
            <a:off x="8823155" y="1512327"/>
            <a:ext cx="737937" cy="737937"/>
            <a:chOff x="1010653" y="866274"/>
            <a:chExt cx="737937" cy="737937"/>
          </a:xfrm>
          <a:solidFill>
            <a:schemeClr val="accent1">
              <a:lumMod val="50000"/>
            </a:schemeClr>
          </a:solidFill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9B3C1FE1-4683-4998-B1F6-AB5A5C063C66}"/>
                </a:ext>
              </a:extLst>
            </p:cNvPr>
            <p:cNvSpPr/>
            <p:nvPr/>
          </p:nvSpPr>
          <p:spPr>
            <a:xfrm>
              <a:off x="1010653" y="866274"/>
              <a:ext cx="737937" cy="737937"/>
            </a:xfrm>
            <a:prstGeom prst="ellipse">
              <a:avLst/>
            </a:prstGeom>
            <a:grpFill/>
            <a:ln>
              <a:noFill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89C159C-2455-46F0-929E-0D78418F0C38}"/>
                </a:ext>
              </a:extLst>
            </p:cNvPr>
            <p:cNvSpPr/>
            <p:nvPr/>
          </p:nvSpPr>
          <p:spPr>
            <a:xfrm>
              <a:off x="1154236" y="901911"/>
              <a:ext cx="450765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50" dirty="0">
                  <a:ln w="0"/>
                  <a:solidFill>
                    <a:schemeClr val="bg2"/>
                  </a:solidFill>
                  <a:effectLst>
                    <a:innerShdw blurRad="63500" dist="50800" dir="13500000">
                      <a:srgbClr val="000000">
                        <a:alpha val="50000"/>
                      </a:srgbClr>
                    </a:innerShdw>
                  </a:effectLst>
                </a:rPr>
                <a:t>II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B5427A7-B7FC-4C7F-89A5-AA772F1FD0B4}"/>
              </a:ext>
            </a:extLst>
          </p:cNvPr>
          <p:cNvGrpSpPr/>
          <p:nvPr/>
        </p:nvGrpSpPr>
        <p:grpSpPr>
          <a:xfrm>
            <a:off x="7493612" y="4921274"/>
            <a:ext cx="737937" cy="737937"/>
            <a:chOff x="1010653" y="866274"/>
            <a:chExt cx="737937" cy="737937"/>
          </a:xfrm>
          <a:solidFill>
            <a:schemeClr val="accent1">
              <a:lumMod val="50000"/>
            </a:schemeClr>
          </a:solidFill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E179C887-CE24-4447-97F7-EBB700037052}"/>
                </a:ext>
              </a:extLst>
            </p:cNvPr>
            <p:cNvSpPr/>
            <p:nvPr/>
          </p:nvSpPr>
          <p:spPr>
            <a:xfrm>
              <a:off x="1010653" y="866274"/>
              <a:ext cx="737937" cy="737937"/>
            </a:xfrm>
            <a:prstGeom prst="ellipse">
              <a:avLst/>
            </a:prstGeom>
            <a:grpFill/>
            <a:ln>
              <a:noFill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2A55C114-2F8F-48B7-9DC2-C09E126DDE91}"/>
                </a:ext>
              </a:extLst>
            </p:cNvPr>
            <p:cNvSpPr/>
            <p:nvPr/>
          </p:nvSpPr>
          <p:spPr>
            <a:xfrm>
              <a:off x="1222363" y="901911"/>
              <a:ext cx="314510" cy="646331"/>
            </a:xfrm>
            <a:prstGeom prst="rect">
              <a:avLst/>
            </a:prstGeom>
            <a:grp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50" dirty="0">
                  <a:ln w="0"/>
                  <a:solidFill>
                    <a:schemeClr val="bg2"/>
                  </a:solidFill>
                  <a:effectLst>
                    <a:innerShdw blurRad="63500" dist="50800" dir="13500000">
                      <a:srgbClr val="000000">
                        <a:alpha val="50000"/>
                      </a:srgbClr>
                    </a:innerShdw>
                  </a:effectLst>
                </a:rPr>
                <a:t>I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9CB6341-4278-45BC-8982-9E61EC60AE73}"/>
              </a:ext>
            </a:extLst>
          </p:cNvPr>
          <p:cNvGrpSpPr/>
          <p:nvPr/>
        </p:nvGrpSpPr>
        <p:grpSpPr>
          <a:xfrm>
            <a:off x="4016585" y="4927147"/>
            <a:ext cx="737937" cy="737937"/>
            <a:chOff x="1010653" y="866274"/>
            <a:chExt cx="737937" cy="737937"/>
          </a:xfrm>
          <a:solidFill>
            <a:schemeClr val="accent1">
              <a:lumMod val="50000"/>
            </a:schemeClr>
          </a:solidFill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41C3F0F4-2508-4A92-BB09-DC79BA1EA7FE}"/>
                </a:ext>
              </a:extLst>
            </p:cNvPr>
            <p:cNvSpPr/>
            <p:nvPr/>
          </p:nvSpPr>
          <p:spPr>
            <a:xfrm>
              <a:off x="1010653" y="866274"/>
              <a:ext cx="737937" cy="737937"/>
            </a:xfrm>
            <a:prstGeom prst="ellipse">
              <a:avLst/>
            </a:prstGeom>
            <a:grpFill/>
            <a:ln>
              <a:noFill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E913CDBA-2BD3-42D8-940D-BB19C65A3D48}"/>
                </a:ext>
              </a:extLst>
            </p:cNvPr>
            <p:cNvSpPr/>
            <p:nvPr/>
          </p:nvSpPr>
          <p:spPr>
            <a:xfrm>
              <a:off x="1082101" y="901911"/>
              <a:ext cx="595035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50" dirty="0">
                  <a:ln w="0"/>
                  <a:solidFill>
                    <a:schemeClr val="bg2"/>
                  </a:solidFill>
                  <a:effectLst>
                    <a:innerShdw blurRad="63500" dist="50800" dir="13500000">
                      <a:srgbClr val="000000">
                        <a:alpha val="50000"/>
                      </a:srgbClr>
                    </a:innerShdw>
                  </a:effectLst>
                </a:rPr>
                <a:t>IV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E19DD938-CA40-4513-B9ED-EA1E2F46AC49}"/>
              </a:ext>
            </a:extLst>
          </p:cNvPr>
          <p:cNvGrpSpPr/>
          <p:nvPr/>
        </p:nvGrpSpPr>
        <p:grpSpPr>
          <a:xfrm>
            <a:off x="2859314" y="1502160"/>
            <a:ext cx="737937" cy="737937"/>
            <a:chOff x="1010653" y="866274"/>
            <a:chExt cx="737937" cy="737937"/>
          </a:xfrm>
          <a:solidFill>
            <a:schemeClr val="accent1">
              <a:lumMod val="50000"/>
            </a:schemeClr>
          </a:solidFill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6614AABB-616B-456E-A468-308A5A1DC247}"/>
                </a:ext>
              </a:extLst>
            </p:cNvPr>
            <p:cNvSpPr/>
            <p:nvPr/>
          </p:nvSpPr>
          <p:spPr>
            <a:xfrm>
              <a:off x="1010653" y="866274"/>
              <a:ext cx="737937" cy="737937"/>
            </a:xfrm>
            <a:prstGeom prst="ellipse">
              <a:avLst/>
            </a:prstGeom>
            <a:grpFill/>
            <a:ln>
              <a:noFill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D41F3483-B271-4E0A-BDBF-E44C40AF65B8}"/>
                </a:ext>
              </a:extLst>
            </p:cNvPr>
            <p:cNvSpPr/>
            <p:nvPr/>
          </p:nvSpPr>
          <p:spPr>
            <a:xfrm>
              <a:off x="1092520" y="901911"/>
              <a:ext cx="574196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50" dirty="0">
                  <a:ln w="0"/>
                  <a:solidFill>
                    <a:schemeClr val="bg2"/>
                  </a:solidFill>
                  <a:effectLst>
                    <a:innerShdw blurRad="63500" dist="50800" dir="13500000">
                      <a:srgbClr val="000000">
                        <a:alpha val="50000"/>
                      </a:srgbClr>
                    </a:innerShdw>
                  </a:effectLst>
                </a:rPr>
                <a:t>III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E31AABBB-9092-46B0-9988-C03AEB97880E}"/>
              </a:ext>
            </a:extLst>
          </p:cNvPr>
          <p:cNvSpPr txBox="1"/>
          <p:nvPr/>
        </p:nvSpPr>
        <p:spPr>
          <a:xfrm>
            <a:off x="9704675" y="1624208"/>
            <a:ext cx="22143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PCPI</a:t>
            </a:r>
          </a:p>
          <a:p>
            <a:pPr algn="just"/>
            <a:r>
              <a:rPr lang="en-US" sz="1600" b="1" dirty="0"/>
              <a:t>(Pusat </a:t>
            </a:r>
            <a:r>
              <a:rPr lang="en-US" sz="1600" b="1" dirty="0" err="1"/>
              <a:t>Controling</a:t>
            </a:r>
            <a:r>
              <a:rPr lang="en-US" sz="1600" b="1" dirty="0"/>
              <a:t>, </a:t>
            </a:r>
          </a:p>
          <a:p>
            <a:pPr algn="just"/>
            <a:r>
              <a:rPr lang="en-US" sz="1600" b="1" dirty="0" err="1"/>
              <a:t>Pemilu</a:t>
            </a:r>
            <a:r>
              <a:rPr lang="en-US" sz="1600" b="1" dirty="0"/>
              <a:t> dan Internal</a:t>
            </a:r>
          </a:p>
          <a:p>
            <a:pPr algn="just"/>
            <a:r>
              <a:rPr lang="en-US" sz="1600" b="1" dirty="0" err="1"/>
              <a:t>Manajemen</a:t>
            </a:r>
            <a:r>
              <a:rPr lang="en-US" sz="1600" b="1" dirty="0"/>
              <a:t>)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B573E60-91BA-4080-A689-77474CC1AB6D}"/>
              </a:ext>
            </a:extLst>
          </p:cNvPr>
          <p:cNvSpPr txBox="1"/>
          <p:nvPr/>
        </p:nvSpPr>
        <p:spPr>
          <a:xfrm>
            <a:off x="1269638" y="1624207"/>
            <a:ext cx="147348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SOKASI</a:t>
            </a:r>
          </a:p>
          <a:p>
            <a:r>
              <a:rPr lang="en-US" b="1" dirty="0"/>
              <a:t>(</a:t>
            </a:r>
            <a:r>
              <a:rPr lang="en-US" b="1" dirty="0" err="1"/>
              <a:t>Sosial</a:t>
            </a:r>
            <a:r>
              <a:rPr lang="en-US" b="1" dirty="0"/>
              <a:t> dan </a:t>
            </a:r>
          </a:p>
          <a:p>
            <a:r>
              <a:rPr lang="en-US" b="1" dirty="0" err="1"/>
              <a:t>Advokasi</a:t>
            </a:r>
            <a:r>
              <a:rPr lang="en-US" b="1" dirty="0"/>
              <a:t>)</a:t>
            </a:r>
            <a:endParaRPr lang="en-US" sz="2400" b="1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82900E4-E388-4828-BE63-B7E5F8A1A2E5}"/>
              </a:ext>
            </a:extLst>
          </p:cNvPr>
          <p:cNvSpPr txBox="1"/>
          <p:nvPr/>
        </p:nvSpPr>
        <p:spPr>
          <a:xfrm>
            <a:off x="2192578" y="5141577"/>
            <a:ext cx="16837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REHUB</a:t>
            </a:r>
          </a:p>
          <a:p>
            <a:r>
              <a:rPr lang="en-US" sz="1600" b="1" dirty="0"/>
              <a:t>(</a:t>
            </a:r>
            <a:r>
              <a:rPr lang="en-US" sz="1600" b="1" dirty="0" err="1"/>
              <a:t>Relasi</a:t>
            </a:r>
            <a:r>
              <a:rPr lang="en-US" sz="1600" b="1" dirty="0"/>
              <a:t> </a:t>
            </a:r>
            <a:r>
              <a:rPr lang="en-US" sz="1600" b="1" dirty="0" err="1"/>
              <a:t>Eksternal</a:t>
            </a:r>
            <a:r>
              <a:rPr lang="en-US" sz="1600" b="1" dirty="0"/>
              <a:t> dan </a:t>
            </a:r>
            <a:r>
              <a:rPr lang="en-US" sz="1600" b="1" dirty="0" err="1"/>
              <a:t>Perhubungan</a:t>
            </a:r>
            <a:r>
              <a:rPr lang="en-US" sz="1600" b="1" dirty="0"/>
              <a:t>)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02DE2F2-544F-48E5-BC35-A0D20DE561A4}"/>
              </a:ext>
            </a:extLst>
          </p:cNvPr>
          <p:cNvSpPr txBox="1"/>
          <p:nvPr/>
        </p:nvSpPr>
        <p:spPr>
          <a:xfrm>
            <a:off x="8368720" y="5048684"/>
            <a:ext cx="2282676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KPKUHAM</a:t>
            </a:r>
          </a:p>
          <a:p>
            <a:r>
              <a:rPr lang="en-US" sz="1600" b="1" dirty="0"/>
              <a:t>(Kajian, Pendidikan,</a:t>
            </a:r>
          </a:p>
          <a:p>
            <a:r>
              <a:rPr lang="en-US" sz="1600" b="1" dirty="0" err="1"/>
              <a:t>Hukum</a:t>
            </a:r>
            <a:r>
              <a:rPr lang="en-US" sz="1600" b="1" dirty="0"/>
              <a:t> dan HAM)</a:t>
            </a:r>
            <a:endParaRPr lang="en-US" sz="1400" b="1" dirty="0"/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D1DE434E-C91D-4703-B6E1-86C01EDCF6FE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59087" y="1398925"/>
            <a:ext cx="2673825" cy="26738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92030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7" grpId="0"/>
      <p:bldP spid="38" grpId="0"/>
      <p:bldP spid="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3AAAE-BAC9-40A2-9AAD-A531E25A4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err="1"/>
              <a:t>Komisi</a:t>
            </a:r>
            <a:r>
              <a:rPr lang="en-US" sz="5400" dirty="0"/>
              <a:t> </a:t>
            </a:r>
            <a:r>
              <a:rPr lang="en-US" sz="5400" dirty="0" err="1"/>
              <a:t>i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A0666-A98F-48B6-B7C3-D5DE1F7D3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960" y="297872"/>
            <a:ext cx="7593676" cy="610292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b="1" dirty="0" err="1">
                <a:latin typeface="Microsoft PhagsPa" panose="020B0502040204020203" pitchFamily="34" charset="0"/>
              </a:rPr>
              <a:t>Komisi</a:t>
            </a:r>
            <a:r>
              <a:rPr lang="en-US" b="1" dirty="0">
                <a:latin typeface="Microsoft PhagsPa" panose="020B0502040204020203" pitchFamily="34" charset="0"/>
              </a:rPr>
              <a:t> I </a:t>
            </a:r>
            <a:r>
              <a:rPr lang="en-US" b="1" dirty="0" err="1">
                <a:latin typeface="Microsoft PhagsPa" panose="020B0502040204020203" pitchFamily="34" charset="0"/>
              </a:rPr>
              <a:t>mempunyai</a:t>
            </a:r>
            <a:r>
              <a:rPr lang="en-US" b="1" dirty="0">
                <a:latin typeface="Microsoft PhagsPa" panose="020B0502040204020203" pitchFamily="34" charset="0"/>
              </a:rPr>
              <a:t> </a:t>
            </a:r>
            <a:r>
              <a:rPr lang="en-US" b="1" dirty="0" err="1">
                <a:latin typeface="Microsoft PhagsPa" panose="020B0502040204020203" pitchFamily="34" charset="0"/>
              </a:rPr>
              <a:t>ruang</a:t>
            </a:r>
            <a:r>
              <a:rPr lang="en-US" b="1" dirty="0">
                <a:latin typeface="Microsoft PhagsPa" panose="020B0502040204020203" pitchFamily="34" charset="0"/>
              </a:rPr>
              <a:t> </a:t>
            </a:r>
            <a:r>
              <a:rPr lang="en-US" b="1" dirty="0" err="1">
                <a:latin typeface="Microsoft PhagsPa" panose="020B0502040204020203" pitchFamily="34" charset="0"/>
              </a:rPr>
              <a:t>lingkup</a:t>
            </a:r>
            <a:r>
              <a:rPr lang="en-US" b="1" dirty="0">
                <a:latin typeface="Microsoft PhagsPa" panose="020B0502040204020203" pitchFamily="34" charset="0"/>
              </a:rPr>
              <a:t> </a:t>
            </a:r>
            <a:r>
              <a:rPr lang="en-US" b="1" dirty="0" err="1">
                <a:latin typeface="Microsoft PhagsPa" panose="020B0502040204020203" pitchFamily="34" charset="0"/>
              </a:rPr>
              <a:t>tugas</a:t>
            </a:r>
            <a:r>
              <a:rPr lang="en-US" b="1" dirty="0">
                <a:latin typeface="Microsoft PhagsPa" panose="020B0502040204020203" pitchFamily="34" charset="0"/>
              </a:rPr>
              <a:t> di </a:t>
            </a:r>
            <a:r>
              <a:rPr lang="en-US" b="1" dirty="0" err="1">
                <a:latin typeface="Microsoft PhagsPa" panose="020B0502040204020203" pitchFamily="34" charset="0"/>
              </a:rPr>
              <a:t>bidang</a:t>
            </a:r>
            <a:r>
              <a:rPr lang="en-US" b="1" dirty="0">
                <a:latin typeface="Microsoft PhagsPa" panose="020B0502040204020203" pitchFamily="34" charset="0"/>
              </a:rPr>
              <a:t> :</a:t>
            </a:r>
            <a:br>
              <a:rPr lang="en-US" dirty="0">
                <a:latin typeface="Microsoft PhagsPa" panose="020B0502040204020203" pitchFamily="34" charset="0"/>
              </a:rPr>
            </a:br>
            <a:r>
              <a:rPr lang="en-US" dirty="0">
                <a:latin typeface="Microsoft PhagsPa" panose="020B0502040204020203" pitchFamily="34" charset="0"/>
              </a:rPr>
              <a:t>- </a:t>
            </a:r>
            <a:r>
              <a:rPr lang="en-US" dirty="0" err="1">
                <a:latin typeface="Microsoft PhagsPa" panose="020B0502040204020203" pitchFamily="34" charset="0"/>
              </a:rPr>
              <a:t>Hukum</a:t>
            </a:r>
            <a:r>
              <a:rPr lang="en-US" dirty="0">
                <a:latin typeface="Microsoft PhagsPa" panose="020B0502040204020203" pitchFamily="34" charset="0"/>
              </a:rPr>
              <a:t> dan Kajian</a:t>
            </a:r>
            <a:br>
              <a:rPr lang="en-US" dirty="0">
                <a:latin typeface="Microsoft PhagsPa" panose="020B0502040204020203" pitchFamily="34" charset="0"/>
              </a:rPr>
            </a:br>
            <a:r>
              <a:rPr lang="en-US" dirty="0">
                <a:latin typeface="Microsoft PhagsPa" panose="020B0502040204020203" pitchFamily="34" charset="0"/>
              </a:rPr>
              <a:t>- </a:t>
            </a:r>
            <a:r>
              <a:rPr lang="en-US" dirty="0" err="1">
                <a:latin typeface="Microsoft PhagsPa" panose="020B0502040204020203" pitchFamily="34" charset="0"/>
              </a:rPr>
              <a:t>Kebijakan</a:t>
            </a:r>
            <a:r>
              <a:rPr lang="en-US" dirty="0">
                <a:latin typeface="Microsoft PhagsPa" panose="020B0502040204020203" pitchFamily="34" charset="0"/>
              </a:rPr>
              <a:t> </a:t>
            </a:r>
            <a:r>
              <a:rPr lang="en-US" dirty="0" err="1">
                <a:latin typeface="Microsoft PhagsPa" panose="020B0502040204020203" pitchFamily="34" charset="0"/>
              </a:rPr>
              <a:t>Kampus</a:t>
            </a:r>
            <a:br>
              <a:rPr lang="en-US" dirty="0">
                <a:latin typeface="Microsoft PhagsPa" panose="020B0502040204020203" pitchFamily="34" charset="0"/>
              </a:rPr>
            </a:br>
            <a:r>
              <a:rPr lang="en-US" dirty="0">
                <a:latin typeface="Microsoft PhagsPa" panose="020B0502040204020203" pitchFamily="34" charset="0"/>
              </a:rPr>
              <a:t>- Pendidikan</a:t>
            </a:r>
            <a:br>
              <a:rPr lang="en-US" dirty="0">
                <a:latin typeface="Microsoft PhagsPa" panose="020B0502040204020203" pitchFamily="34" charset="0"/>
              </a:rPr>
            </a:br>
            <a:r>
              <a:rPr lang="en-US" dirty="0">
                <a:latin typeface="Microsoft PhagsPa" panose="020B0502040204020203" pitchFamily="34" charset="0"/>
              </a:rPr>
              <a:t>- HAM</a:t>
            </a:r>
          </a:p>
          <a:p>
            <a:r>
              <a:rPr lang="en-US" b="1" dirty="0" err="1">
                <a:latin typeface="Microsoft PhagsPa" panose="020B0502040204020203" pitchFamily="34" charset="0"/>
              </a:rPr>
              <a:t>Pasangan</a:t>
            </a:r>
            <a:r>
              <a:rPr lang="en-US" b="1" dirty="0">
                <a:latin typeface="Microsoft PhagsPa" panose="020B0502040204020203" pitchFamily="34" charset="0"/>
              </a:rPr>
              <a:t>/Mitra </a:t>
            </a:r>
            <a:r>
              <a:rPr lang="en-US" b="1" dirty="0" err="1">
                <a:latin typeface="Microsoft PhagsPa" panose="020B0502040204020203" pitchFamily="34" charset="0"/>
              </a:rPr>
              <a:t>Kerja</a:t>
            </a:r>
            <a:r>
              <a:rPr lang="en-US" b="1" dirty="0">
                <a:latin typeface="Microsoft PhagsPa" panose="020B0502040204020203" pitchFamily="34" charset="0"/>
              </a:rPr>
              <a:t> </a:t>
            </a:r>
            <a:r>
              <a:rPr lang="en-US" b="1" dirty="0" err="1">
                <a:latin typeface="Microsoft PhagsPa" panose="020B0502040204020203" pitchFamily="34" charset="0"/>
              </a:rPr>
              <a:t>Komisi</a:t>
            </a:r>
            <a:r>
              <a:rPr lang="en-US" b="1" dirty="0">
                <a:latin typeface="Microsoft PhagsPa" panose="020B0502040204020203" pitchFamily="34" charset="0"/>
              </a:rPr>
              <a:t> I </a:t>
            </a:r>
            <a:r>
              <a:rPr lang="en-US" b="1" dirty="0" err="1">
                <a:latin typeface="Microsoft PhagsPa" panose="020B0502040204020203" pitchFamily="34" charset="0"/>
              </a:rPr>
              <a:t>meliputi</a:t>
            </a:r>
            <a:r>
              <a:rPr lang="en-US" b="1" dirty="0">
                <a:latin typeface="Microsoft PhagsPa" panose="020B0502040204020203" pitchFamily="34" charset="0"/>
              </a:rPr>
              <a:t> :</a:t>
            </a:r>
          </a:p>
          <a:p>
            <a:pPr marL="509588" indent="-342900">
              <a:buFontTx/>
              <a:buChar char="-"/>
            </a:pPr>
            <a:r>
              <a:rPr lang="sv-SE" dirty="0">
                <a:latin typeface="Microsoft PhagsPa" panose="020B0502040204020203" pitchFamily="34" charset="0"/>
              </a:rPr>
              <a:t>Kementrian Kebijakan Kampus</a:t>
            </a:r>
          </a:p>
          <a:p>
            <a:pPr marL="509588" indent="-342900">
              <a:buFontTx/>
              <a:buChar char="-"/>
            </a:pPr>
            <a:r>
              <a:rPr lang="sv-SE" dirty="0">
                <a:latin typeface="Microsoft PhagsPa" panose="020B0502040204020203" pitchFamily="34" charset="0"/>
              </a:rPr>
              <a:t>Kementrian Kebijakan Daerah</a:t>
            </a:r>
          </a:p>
          <a:p>
            <a:pPr marL="509588" indent="-342900">
              <a:buFontTx/>
              <a:buChar char="-"/>
            </a:pPr>
            <a:r>
              <a:rPr lang="sv-SE" dirty="0">
                <a:latin typeface="Microsoft PhagsPa" panose="020B0502040204020203" pitchFamily="34" charset="0"/>
              </a:rPr>
              <a:t>Kementrian Riset dan Pendidikan</a:t>
            </a:r>
          </a:p>
          <a:p>
            <a:pPr>
              <a:lnSpc>
                <a:spcPct val="150000"/>
              </a:lnSpc>
            </a:pPr>
            <a:r>
              <a:rPr lang="en-US" b="1" dirty="0" err="1">
                <a:latin typeface="Microsoft PhagsPa" panose="020B0502040204020203" pitchFamily="34" charset="0"/>
              </a:rPr>
              <a:t>Komisi</a:t>
            </a:r>
            <a:r>
              <a:rPr lang="en-US" b="1" dirty="0">
                <a:latin typeface="Microsoft PhagsPa" panose="020B0502040204020203" pitchFamily="34" charset="0"/>
              </a:rPr>
              <a:t> I </a:t>
            </a:r>
            <a:r>
              <a:rPr lang="en-US" b="1" dirty="0" err="1">
                <a:latin typeface="Microsoft PhagsPa" panose="020B0502040204020203" pitchFamily="34" charset="0"/>
              </a:rPr>
              <a:t>bertanggungjawab</a:t>
            </a:r>
            <a:r>
              <a:rPr lang="en-US" b="1" dirty="0">
                <a:latin typeface="Microsoft PhagsPa" panose="020B0502040204020203" pitchFamily="34" charset="0"/>
              </a:rPr>
              <a:t> </a:t>
            </a:r>
            <a:r>
              <a:rPr lang="en-US" b="1" dirty="0" err="1">
                <a:latin typeface="Microsoft PhagsPa" panose="020B0502040204020203" pitchFamily="34" charset="0"/>
              </a:rPr>
              <a:t>atas</a:t>
            </a:r>
            <a:r>
              <a:rPr lang="en-US" b="1" dirty="0">
                <a:latin typeface="Microsoft PhagsPa" panose="020B0502040204020203" pitchFamily="34" charset="0"/>
              </a:rPr>
              <a:t> program </a:t>
            </a:r>
            <a:r>
              <a:rPr lang="en-US" b="1" dirty="0" err="1">
                <a:latin typeface="Microsoft PhagsPa" panose="020B0502040204020203" pitchFamily="34" charset="0"/>
              </a:rPr>
              <a:t>kerja</a:t>
            </a:r>
            <a:r>
              <a:rPr lang="en-US" b="1" dirty="0">
                <a:latin typeface="Microsoft PhagsPa" panose="020B0502040204020203" pitchFamily="34" charset="0"/>
              </a:rPr>
              <a:t> : </a:t>
            </a:r>
          </a:p>
          <a:p>
            <a:pPr marL="512763" indent="-182563">
              <a:lnSpc>
                <a:spcPct val="150000"/>
              </a:lnSpc>
              <a:buFontTx/>
              <a:buChar char="-"/>
            </a:pPr>
            <a:r>
              <a:rPr lang="en-US" dirty="0" err="1">
                <a:latin typeface="Microsoft PhagsPa" panose="020B0502040204020203" pitchFamily="34" charset="0"/>
              </a:rPr>
              <a:t>Sidang</a:t>
            </a:r>
            <a:r>
              <a:rPr lang="en-US" dirty="0">
                <a:latin typeface="Microsoft PhagsPa" panose="020B0502040204020203" pitchFamily="34" charset="0"/>
              </a:rPr>
              <a:t> </a:t>
            </a:r>
            <a:r>
              <a:rPr lang="en-US" dirty="0" err="1">
                <a:latin typeface="Microsoft PhagsPa" panose="020B0502040204020203" pitchFamily="34" charset="0"/>
              </a:rPr>
              <a:t>Umum</a:t>
            </a:r>
            <a:r>
              <a:rPr lang="en-US" dirty="0">
                <a:latin typeface="Microsoft PhagsPa" panose="020B0502040204020203" pitchFamily="34" charset="0"/>
              </a:rPr>
              <a:t> </a:t>
            </a:r>
            <a:r>
              <a:rPr lang="en-US" dirty="0" err="1">
                <a:latin typeface="Microsoft PhagsPa" panose="020B0502040204020203" pitchFamily="34" charset="0"/>
              </a:rPr>
              <a:t>Pemerintahan</a:t>
            </a:r>
            <a:r>
              <a:rPr lang="en-US" dirty="0">
                <a:latin typeface="Microsoft PhagsPa" panose="020B0502040204020203" pitchFamily="34" charset="0"/>
              </a:rPr>
              <a:t> </a:t>
            </a:r>
            <a:r>
              <a:rPr lang="en-US" dirty="0" err="1">
                <a:latin typeface="Microsoft PhagsPa" panose="020B0502040204020203" pitchFamily="34" charset="0"/>
              </a:rPr>
              <a:t>Mahasiswa</a:t>
            </a:r>
            <a:endParaRPr lang="en-US" dirty="0">
              <a:latin typeface="Microsoft PhagsPa" panose="020B0502040204020203" pitchFamily="34" charset="0"/>
            </a:endParaRPr>
          </a:p>
          <a:p>
            <a:pPr marL="512763" indent="-182563">
              <a:lnSpc>
                <a:spcPct val="150000"/>
              </a:lnSpc>
              <a:buFontTx/>
              <a:buChar char="-"/>
            </a:pPr>
            <a:r>
              <a:rPr lang="en-US" dirty="0" err="1">
                <a:latin typeface="Microsoft PhagsPa" panose="020B0502040204020203" pitchFamily="34" charset="0"/>
              </a:rPr>
              <a:t>Pengawasan</a:t>
            </a:r>
            <a:r>
              <a:rPr lang="en-US" dirty="0">
                <a:latin typeface="Microsoft PhagsPa" panose="020B0502040204020203" pitchFamily="34" charset="0"/>
              </a:rPr>
              <a:t> 3 Big Event: Student Day</a:t>
            </a:r>
          </a:p>
          <a:p>
            <a:pPr marL="512763" indent="-182563">
              <a:lnSpc>
                <a:spcPct val="150000"/>
              </a:lnSpc>
              <a:buFontTx/>
              <a:buChar char="-"/>
            </a:pPr>
            <a:r>
              <a:rPr lang="en-US" dirty="0" err="1">
                <a:latin typeface="Microsoft PhagsPa" panose="020B0502040204020203" pitchFamily="34" charset="0"/>
              </a:rPr>
              <a:t>Pembuatan</a:t>
            </a:r>
            <a:r>
              <a:rPr lang="en-US" dirty="0">
                <a:latin typeface="Microsoft PhagsPa" panose="020B0502040204020203" pitchFamily="34" charset="0"/>
              </a:rPr>
              <a:t> </a:t>
            </a:r>
            <a:r>
              <a:rPr lang="en-US" dirty="0" err="1">
                <a:latin typeface="Microsoft PhagsPa" panose="020B0502040204020203" pitchFamily="34" charset="0"/>
              </a:rPr>
              <a:t>atau</a:t>
            </a:r>
            <a:r>
              <a:rPr lang="en-US" dirty="0">
                <a:latin typeface="Microsoft PhagsPa" panose="020B0502040204020203" pitchFamily="34" charset="0"/>
              </a:rPr>
              <a:t> </a:t>
            </a:r>
            <a:r>
              <a:rPr lang="en-US" dirty="0" err="1">
                <a:latin typeface="Microsoft PhagsPa" panose="020B0502040204020203" pitchFamily="34" charset="0"/>
              </a:rPr>
              <a:t>Perevisian</a:t>
            </a:r>
            <a:r>
              <a:rPr lang="en-US" dirty="0">
                <a:latin typeface="Microsoft PhagsPa" panose="020B0502040204020203" pitchFamily="34" charset="0"/>
              </a:rPr>
              <a:t> </a:t>
            </a:r>
            <a:r>
              <a:rPr lang="en-US" dirty="0" err="1">
                <a:latin typeface="Microsoft PhagsPa" panose="020B0502040204020203" pitchFamily="34" charset="0"/>
              </a:rPr>
              <a:t>Peraturan</a:t>
            </a:r>
            <a:r>
              <a:rPr lang="en-US" dirty="0">
                <a:latin typeface="Microsoft PhagsPa" panose="020B0502040204020203" pitchFamily="34" charset="0"/>
              </a:rPr>
              <a:t> </a:t>
            </a:r>
            <a:r>
              <a:rPr lang="en-US" dirty="0" err="1">
                <a:latin typeface="Microsoft PhagsPa" panose="020B0502040204020203" pitchFamily="34" charset="0"/>
              </a:rPr>
              <a:t>Pemerintahan</a:t>
            </a:r>
            <a:r>
              <a:rPr lang="en-US" dirty="0">
                <a:latin typeface="Microsoft PhagsPa" panose="020B0502040204020203" pitchFamily="34" charset="0"/>
              </a:rPr>
              <a:t> </a:t>
            </a:r>
            <a:r>
              <a:rPr lang="en-US" dirty="0" err="1">
                <a:latin typeface="Microsoft PhagsPa" panose="020B0502040204020203" pitchFamily="34" charset="0"/>
              </a:rPr>
              <a:t>Mahasiswa</a:t>
            </a:r>
            <a:endParaRPr lang="en-US" dirty="0">
              <a:latin typeface="Microsoft PhagsPa" panose="020B0502040204020203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E99235-E54D-42CF-A285-A0DCE9FC11F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821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3AAAE-BAC9-40A2-9AAD-A531E25A4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err="1"/>
              <a:t>Komisi</a:t>
            </a:r>
            <a:r>
              <a:rPr lang="en-US" sz="5400" dirty="0"/>
              <a:t> </a:t>
            </a:r>
            <a:r>
              <a:rPr lang="en-US" sz="5400" dirty="0" err="1"/>
              <a:t>iI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A0666-A98F-48B6-B7C3-D5DE1F7D3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960" y="284019"/>
            <a:ext cx="6711696" cy="5846618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>
                <a:latin typeface="Microsoft PhagsPa" panose="020B0502040204020203" pitchFamily="34" charset="0"/>
              </a:rPr>
              <a:t>Komisi</a:t>
            </a:r>
            <a:r>
              <a:rPr lang="en-US" b="1" dirty="0">
                <a:latin typeface="Microsoft PhagsPa" panose="020B0502040204020203" pitchFamily="34" charset="0"/>
              </a:rPr>
              <a:t> II </a:t>
            </a:r>
            <a:r>
              <a:rPr lang="en-US" b="1" dirty="0" err="1">
                <a:latin typeface="Microsoft PhagsPa" panose="020B0502040204020203" pitchFamily="34" charset="0"/>
              </a:rPr>
              <a:t>mempunyai</a:t>
            </a:r>
            <a:r>
              <a:rPr lang="en-US" b="1" dirty="0">
                <a:latin typeface="Microsoft PhagsPa" panose="020B0502040204020203" pitchFamily="34" charset="0"/>
              </a:rPr>
              <a:t> </a:t>
            </a:r>
            <a:r>
              <a:rPr lang="en-US" b="1" dirty="0" err="1">
                <a:latin typeface="Microsoft PhagsPa" panose="020B0502040204020203" pitchFamily="34" charset="0"/>
              </a:rPr>
              <a:t>ruang</a:t>
            </a:r>
            <a:r>
              <a:rPr lang="en-US" b="1" dirty="0">
                <a:latin typeface="Microsoft PhagsPa" panose="020B0502040204020203" pitchFamily="34" charset="0"/>
              </a:rPr>
              <a:t> </a:t>
            </a:r>
            <a:r>
              <a:rPr lang="en-US" b="1" dirty="0" err="1">
                <a:latin typeface="Microsoft PhagsPa" panose="020B0502040204020203" pitchFamily="34" charset="0"/>
              </a:rPr>
              <a:t>lingkup</a:t>
            </a:r>
            <a:r>
              <a:rPr lang="en-US" b="1" dirty="0">
                <a:latin typeface="Microsoft PhagsPa" panose="020B0502040204020203" pitchFamily="34" charset="0"/>
              </a:rPr>
              <a:t> </a:t>
            </a:r>
            <a:r>
              <a:rPr lang="en-US" b="1" dirty="0" err="1">
                <a:latin typeface="Microsoft PhagsPa" panose="020B0502040204020203" pitchFamily="34" charset="0"/>
              </a:rPr>
              <a:t>tugas</a:t>
            </a:r>
            <a:r>
              <a:rPr lang="en-US" b="1" dirty="0">
                <a:latin typeface="Microsoft PhagsPa" panose="020B0502040204020203" pitchFamily="34" charset="0"/>
              </a:rPr>
              <a:t> di </a:t>
            </a:r>
            <a:r>
              <a:rPr lang="en-US" b="1" dirty="0" err="1">
                <a:latin typeface="Microsoft PhagsPa" panose="020B0502040204020203" pitchFamily="34" charset="0"/>
              </a:rPr>
              <a:t>bidang</a:t>
            </a:r>
            <a:r>
              <a:rPr lang="en-US" b="1" dirty="0">
                <a:latin typeface="Microsoft PhagsPa" panose="020B0502040204020203" pitchFamily="34" charset="0"/>
              </a:rPr>
              <a:t> :</a:t>
            </a:r>
          </a:p>
          <a:p>
            <a:pPr marL="577850" indent="-342900">
              <a:buFontTx/>
              <a:buChar char="-"/>
            </a:pPr>
            <a:r>
              <a:rPr lang="en-US" dirty="0">
                <a:latin typeface="Microsoft PhagsPa" panose="020B0502040204020203" pitchFamily="34" charset="0"/>
              </a:rPr>
              <a:t>Pusat Controlling</a:t>
            </a:r>
          </a:p>
          <a:p>
            <a:pPr marL="577850" indent="-342900">
              <a:buFontTx/>
              <a:buChar char="-"/>
            </a:pPr>
            <a:r>
              <a:rPr lang="en-US" dirty="0" err="1">
                <a:latin typeface="Microsoft PhagsPa" panose="020B0502040204020203" pitchFamily="34" charset="0"/>
              </a:rPr>
              <a:t>Pemilu</a:t>
            </a:r>
            <a:endParaRPr lang="en-US" dirty="0">
              <a:latin typeface="Microsoft PhagsPa" panose="020B0502040204020203" pitchFamily="34" charset="0"/>
            </a:endParaRPr>
          </a:p>
          <a:p>
            <a:pPr marL="577850" indent="-342900">
              <a:buFontTx/>
              <a:buChar char="-"/>
            </a:pPr>
            <a:r>
              <a:rPr lang="en-US" dirty="0">
                <a:latin typeface="Microsoft PhagsPa" panose="020B0502040204020203" pitchFamily="34" charset="0"/>
              </a:rPr>
              <a:t>Internal </a:t>
            </a:r>
            <a:r>
              <a:rPr lang="en-US" dirty="0" err="1">
                <a:latin typeface="Microsoft PhagsPa" panose="020B0502040204020203" pitchFamily="34" charset="0"/>
              </a:rPr>
              <a:t>Manajemen</a:t>
            </a:r>
            <a:endParaRPr lang="en-US" dirty="0">
              <a:latin typeface="Microsoft PhagsPa" panose="020B0502040204020203" pitchFamily="34" charset="0"/>
            </a:endParaRPr>
          </a:p>
          <a:p>
            <a:pPr marL="234950" indent="0">
              <a:buNone/>
            </a:pPr>
            <a:endParaRPr lang="en-US" dirty="0">
              <a:latin typeface="Microsoft PhagsPa" panose="020B0502040204020203" pitchFamily="34" charset="0"/>
            </a:endParaRPr>
          </a:p>
          <a:p>
            <a:r>
              <a:rPr lang="en-US" b="1" dirty="0" err="1">
                <a:latin typeface="Microsoft PhagsPa" panose="020B0502040204020203" pitchFamily="34" charset="0"/>
              </a:rPr>
              <a:t>Pasangan</a:t>
            </a:r>
            <a:r>
              <a:rPr lang="en-US" b="1" dirty="0">
                <a:latin typeface="Microsoft PhagsPa" panose="020B0502040204020203" pitchFamily="34" charset="0"/>
              </a:rPr>
              <a:t>/Mitra </a:t>
            </a:r>
            <a:r>
              <a:rPr lang="en-US" b="1" dirty="0" err="1">
                <a:latin typeface="Microsoft PhagsPa" panose="020B0502040204020203" pitchFamily="34" charset="0"/>
              </a:rPr>
              <a:t>Kerja</a:t>
            </a:r>
            <a:r>
              <a:rPr lang="en-US" b="1" dirty="0">
                <a:latin typeface="Microsoft PhagsPa" panose="020B0502040204020203" pitchFamily="34" charset="0"/>
              </a:rPr>
              <a:t> </a:t>
            </a:r>
            <a:r>
              <a:rPr lang="en-US" b="1" dirty="0" err="1">
                <a:latin typeface="Microsoft PhagsPa" panose="020B0502040204020203" pitchFamily="34" charset="0"/>
              </a:rPr>
              <a:t>Komisi</a:t>
            </a:r>
            <a:r>
              <a:rPr lang="en-US" b="1" dirty="0">
                <a:latin typeface="Microsoft PhagsPa" panose="020B0502040204020203" pitchFamily="34" charset="0"/>
              </a:rPr>
              <a:t> II </a:t>
            </a:r>
            <a:r>
              <a:rPr lang="en-US" b="1" dirty="0" err="1">
                <a:latin typeface="Microsoft PhagsPa" panose="020B0502040204020203" pitchFamily="34" charset="0"/>
              </a:rPr>
              <a:t>meliputi</a:t>
            </a:r>
            <a:r>
              <a:rPr lang="en-US" b="1" dirty="0">
                <a:latin typeface="Microsoft PhagsPa" panose="020B0502040204020203" pitchFamily="34" charset="0"/>
              </a:rPr>
              <a:t> :</a:t>
            </a:r>
          </a:p>
          <a:p>
            <a:pPr marL="509588" indent="-342900">
              <a:buFontTx/>
              <a:buChar char="-"/>
            </a:pPr>
            <a:r>
              <a:rPr lang="en-US" dirty="0">
                <a:latin typeface="Microsoft PhagsPa" panose="020B0502040204020203" pitchFamily="34" charset="0"/>
              </a:rPr>
              <a:t>Kementrian </a:t>
            </a:r>
            <a:r>
              <a:rPr lang="en-US" dirty="0" err="1">
                <a:latin typeface="Microsoft PhagsPa" panose="020B0502040204020203" pitchFamily="34" charset="0"/>
              </a:rPr>
              <a:t>Kewirausahaan</a:t>
            </a:r>
            <a:endParaRPr lang="en-US" dirty="0">
              <a:latin typeface="Microsoft PhagsPa" panose="020B0502040204020203" pitchFamily="34" charset="0"/>
            </a:endParaRPr>
          </a:p>
          <a:p>
            <a:pPr marL="509588" indent="-342900">
              <a:buFontTx/>
              <a:buChar char="-"/>
            </a:pPr>
            <a:r>
              <a:rPr lang="en-US" dirty="0">
                <a:latin typeface="Microsoft PhagsPa" panose="020B0502040204020203" pitchFamily="34" charset="0"/>
              </a:rPr>
              <a:t>Kementrian </a:t>
            </a:r>
            <a:r>
              <a:rPr lang="en-US" dirty="0" err="1">
                <a:latin typeface="Microsoft PhagsPa" panose="020B0502040204020203" pitchFamily="34" charset="0"/>
              </a:rPr>
              <a:t>Dalam</a:t>
            </a:r>
            <a:r>
              <a:rPr lang="en-US" dirty="0">
                <a:latin typeface="Microsoft PhagsPa" panose="020B0502040204020203" pitchFamily="34" charset="0"/>
              </a:rPr>
              <a:t> Negeri</a:t>
            </a:r>
          </a:p>
          <a:p>
            <a:pPr marL="509588" indent="-342900">
              <a:buFontTx/>
              <a:buChar char="-"/>
            </a:pPr>
            <a:r>
              <a:rPr lang="en-US" dirty="0">
                <a:latin typeface="Microsoft PhagsPa" panose="020B0502040204020203" pitchFamily="34" charset="0"/>
              </a:rPr>
              <a:t>Kementrian </a:t>
            </a:r>
            <a:r>
              <a:rPr lang="en-US" dirty="0" err="1">
                <a:latin typeface="Microsoft PhagsPa" panose="020B0502040204020203" pitchFamily="34" charset="0"/>
              </a:rPr>
              <a:t>Kebudayaan</a:t>
            </a:r>
            <a:endParaRPr lang="en-US" dirty="0">
              <a:latin typeface="Microsoft PhagsPa" panose="020B0502040204020203" pitchFamily="34" charset="0"/>
            </a:endParaRPr>
          </a:p>
          <a:p>
            <a:pPr marL="509588" indent="-342900">
              <a:buFontTx/>
              <a:buChar char="-"/>
            </a:pPr>
            <a:r>
              <a:rPr lang="en-US" dirty="0" err="1">
                <a:latin typeface="Microsoft PhagsPa" panose="020B0502040204020203" pitchFamily="34" charset="0"/>
              </a:rPr>
              <a:t>Komisi</a:t>
            </a:r>
            <a:r>
              <a:rPr lang="en-US" dirty="0">
                <a:latin typeface="Microsoft PhagsPa" panose="020B0502040204020203" pitchFamily="34" charset="0"/>
              </a:rPr>
              <a:t> </a:t>
            </a:r>
            <a:r>
              <a:rPr lang="en-US" dirty="0" err="1">
                <a:latin typeface="Microsoft PhagsPa" panose="020B0502040204020203" pitchFamily="34" charset="0"/>
              </a:rPr>
              <a:t>Pemilu</a:t>
            </a:r>
            <a:r>
              <a:rPr lang="en-US" dirty="0">
                <a:latin typeface="Microsoft PhagsPa" panose="020B0502040204020203" pitchFamily="34" charset="0"/>
              </a:rPr>
              <a:t> Raya </a:t>
            </a:r>
            <a:r>
              <a:rPr lang="en-US" dirty="0" err="1">
                <a:latin typeface="Microsoft PhagsPa" panose="020B0502040204020203" pitchFamily="34" charset="0"/>
              </a:rPr>
              <a:t>Mahasiswa</a:t>
            </a:r>
            <a:r>
              <a:rPr lang="en-US" dirty="0">
                <a:latin typeface="Microsoft PhagsPa" panose="020B0502040204020203" pitchFamily="34" charset="0"/>
              </a:rPr>
              <a:t> (KPRM PM UNUD)</a:t>
            </a:r>
          </a:p>
          <a:p>
            <a:pPr>
              <a:lnSpc>
                <a:spcPct val="150000"/>
              </a:lnSpc>
            </a:pPr>
            <a:r>
              <a:rPr lang="en-US" b="1" dirty="0" err="1">
                <a:latin typeface="Microsoft PhagsPa" panose="020B0502040204020203" pitchFamily="34" charset="0"/>
              </a:rPr>
              <a:t>Komisi</a:t>
            </a:r>
            <a:r>
              <a:rPr lang="en-US" b="1" dirty="0">
                <a:latin typeface="Microsoft PhagsPa" panose="020B0502040204020203" pitchFamily="34" charset="0"/>
              </a:rPr>
              <a:t> II </a:t>
            </a:r>
            <a:r>
              <a:rPr lang="en-US" b="1" dirty="0" err="1">
                <a:latin typeface="Microsoft PhagsPa" panose="020B0502040204020203" pitchFamily="34" charset="0"/>
              </a:rPr>
              <a:t>bertanggungjawab</a:t>
            </a:r>
            <a:r>
              <a:rPr lang="en-US" b="1" dirty="0">
                <a:latin typeface="Microsoft PhagsPa" panose="020B0502040204020203" pitchFamily="34" charset="0"/>
              </a:rPr>
              <a:t> </a:t>
            </a:r>
            <a:r>
              <a:rPr lang="en-US" b="1" dirty="0" err="1">
                <a:latin typeface="Microsoft PhagsPa" panose="020B0502040204020203" pitchFamily="34" charset="0"/>
              </a:rPr>
              <a:t>atas</a:t>
            </a:r>
            <a:r>
              <a:rPr lang="en-US" b="1" dirty="0">
                <a:latin typeface="Microsoft PhagsPa" panose="020B0502040204020203" pitchFamily="34" charset="0"/>
              </a:rPr>
              <a:t> program </a:t>
            </a:r>
            <a:r>
              <a:rPr lang="en-US" b="1" dirty="0" err="1">
                <a:latin typeface="Microsoft PhagsPa" panose="020B0502040204020203" pitchFamily="34" charset="0"/>
              </a:rPr>
              <a:t>kerja</a:t>
            </a:r>
            <a:r>
              <a:rPr lang="en-US" b="1" dirty="0">
                <a:latin typeface="Microsoft PhagsPa" panose="020B0502040204020203" pitchFamily="34" charset="0"/>
              </a:rPr>
              <a:t> : </a:t>
            </a:r>
          </a:p>
          <a:p>
            <a:pPr marL="512763" indent="-182563">
              <a:lnSpc>
                <a:spcPct val="150000"/>
              </a:lnSpc>
              <a:buFontTx/>
              <a:buChar char="-"/>
            </a:pPr>
            <a:r>
              <a:rPr lang="en-US" dirty="0">
                <a:latin typeface="Microsoft PhagsPa" panose="020B0502040204020203" pitchFamily="34" charset="0"/>
              </a:rPr>
              <a:t>Upgrading DPM PM </a:t>
            </a:r>
            <a:r>
              <a:rPr lang="en-US" dirty="0" err="1">
                <a:latin typeface="Microsoft PhagsPa" panose="020B0502040204020203" pitchFamily="34" charset="0"/>
              </a:rPr>
              <a:t>Unud</a:t>
            </a:r>
            <a:endParaRPr lang="en-US" dirty="0">
              <a:latin typeface="Microsoft PhagsPa" panose="020B0502040204020203" pitchFamily="34" charset="0"/>
            </a:endParaRPr>
          </a:p>
          <a:p>
            <a:pPr marL="512763" indent="-182563">
              <a:lnSpc>
                <a:spcPct val="150000"/>
              </a:lnSpc>
              <a:buFontTx/>
              <a:buChar char="-"/>
            </a:pPr>
            <a:r>
              <a:rPr lang="en-US" dirty="0">
                <a:latin typeface="Microsoft PhagsPa" panose="020B0502040204020203" pitchFamily="34" charset="0"/>
              </a:rPr>
              <a:t>PEMIRA (</a:t>
            </a:r>
            <a:r>
              <a:rPr lang="en-US" dirty="0" err="1">
                <a:latin typeface="Microsoft PhagsPa" panose="020B0502040204020203" pitchFamily="34" charset="0"/>
              </a:rPr>
              <a:t>Pemilihan</a:t>
            </a:r>
            <a:r>
              <a:rPr lang="en-US" dirty="0">
                <a:latin typeface="Microsoft PhagsPa" panose="020B0502040204020203" pitchFamily="34" charset="0"/>
              </a:rPr>
              <a:t> </a:t>
            </a:r>
            <a:r>
              <a:rPr lang="en-US" dirty="0" err="1">
                <a:latin typeface="Microsoft PhagsPa" panose="020B0502040204020203" pitchFamily="34" charset="0"/>
              </a:rPr>
              <a:t>Ketua</a:t>
            </a:r>
            <a:r>
              <a:rPr lang="en-US" dirty="0">
                <a:latin typeface="Microsoft PhagsPa" panose="020B0502040204020203" pitchFamily="34" charset="0"/>
              </a:rPr>
              <a:t> KRPM PM </a:t>
            </a:r>
            <a:r>
              <a:rPr lang="en-US" dirty="0" err="1">
                <a:latin typeface="Microsoft PhagsPa" panose="020B0502040204020203" pitchFamily="34" charset="0"/>
              </a:rPr>
              <a:t>Unud</a:t>
            </a:r>
            <a:r>
              <a:rPr lang="en-US" dirty="0">
                <a:latin typeface="Microsoft PhagsPa" panose="020B0502040204020203" pitchFamily="34" charset="0"/>
              </a:rPr>
              <a:t>)</a:t>
            </a:r>
          </a:p>
          <a:p>
            <a:pPr marL="512763" indent="-182563">
              <a:lnSpc>
                <a:spcPct val="150000"/>
              </a:lnSpc>
              <a:buFontTx/>
              <a:buChar char="-"/>
            </a:pPr>
            <a:r>
              <a:rPr lang="en-US" dirty="0" err="1">
                <a:latin typeface="Microsoft PhagsPa" panose="020B0502040204020203" pitchFamily="34" charset="0"/>
              </a:rPr>
              <a:t>Evaluasi</a:t>
            </a:r>
            <a:r>
              <a:rPr lang="en-US" dirty="0">
                <a:latin typeface="Microsoft PhagsPa" panose="020B0502040204020203" pitchFamily="34" charset="0"/>
              </a:rPr>
              <a:t> 6 </a:t>
            </a:r>
            <a:r>
              <a:rPr lang="en-US" dirty="0" err="1">
                <a:latin typeface="Microsoft PhagsPa" panose="020B0502040204020203" pitchFamily="34" charset="0"/>
              </a:rPr>
              <a:t>Bulan</a:t>
            </a:r>
            <a:r>
              <a:rPr lang="en-US" dirty="0">
                <a:latin typeface="Microsoft PhagsPa" panose="020B0502040204020203" pitchFamily="34" charset="0"/>
              </a:rPr>
              <a:t> </a:t>
            </a:r>
            <a:r>
              <a:rPr lang="en-US" dirty="0" err="1">
                <a:latin typeface="Microsoft PhagsPa" panose="020B0502040204020203" pitchFamily="34" charset="0"/>
              </a:rPr>
              <a:t>Kinerja</a:t>
            </a:r>
            <a:r>
              <a:rPr lang="en-US" dirty="0">
                <a:latin typeface="Microsoft PhagsPa" panose="020B0502040204020203" pitchFamily="34" charset="0"/>
              </a:rPr>
              <a:t> PM </a:t>
            </a:r>
            <a:r>
              <a:rPr lang="en-US" dirty="0" err="1">
                <a:latin typeface="Microsoft PhagsPa" panose="020B0502040204020203" pitchFamily="34" charset="0"/>
              </a:rPr>
              <a:t>Unud</a:t>
            </a:r>
            <a:endParaRPr lang="en-US" dirty="0">
              <a:latin typeface="Microsoft PhagsPa" panose="020B0502040204020203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E99235-E54D-42CF-A285-A0DCE9FC11F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0957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1016</TotalTime>
  <Words>863</Words>
  <Application>Microsoft Office PowerPoint</Application>
  <PresentationFormat>Widescreen</PresentationFormat>
  <Paragraphs>243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Microsoft PhagsPa</vt:lpstr>
      <vt:lpstr>Rockwell</vt:lpstr>
      <vt:lpstr>Rockwell Condensed</vt:lpstr>
      <vt:lpstr>Times New Roman</vt:lpstr>
      <vt:lpstr>Wingdings</vt:lpstr>
      <vt:lpstr>Wood Type</vt:lpstr>
      <vt:lpstr>PowerPoint Presentation</vt:lpstr>
      <vt:lpstr>PowerPoint Presentation</vt:lpstr>
      <vt:lpstr>STRUKTUR DPM PM UNUD 2020</vt:lpstr>
      <vt:lpstr>PowerPoint Presentation</vt:lpstr>
      <vt:lpstr>PowerPoint Presentation</vt:lpstr>
      <vt:lpstr>komisi</vt:lpstr>
      <vt:lpstr>PowerPoint Presentation</vt:lpstr>
      <vt:lpstr>Komisi i</vt:lpstr>
      <vt:lpstr>Komisi iI</vt:lpstr>
      <vt:lpstr>Komisi iIi</vt:lpstr>
      <vt:lpstr>Komisi iV</vt:lpstr>
      <vt:lpstr>Deputi dpm pm unud</vt:lpstr>
      <vt:lpstr>PowerPoint Presentation</vt:lpstr>
      <vt:lpstr>PowerPoint Presentation</vt:lpstr>
      <vt:lpstr>PowerPoint Presentation</vt:lpstr>
      <vt:lpstr>PowerPoint Presentation</vt:lpstr>
      <vt:lpstr>KEGIATAN DPM PM UNUD</vt:lpstr>
      <vt:lpstr>PowerPoint Presentation</vt:lpstr>
      <vt:lpstr>PowerPoint Presentation</vt:lpstr>
      <vt:lpstr>RANCANGAN ANGGARAN BIAYA DPM PM UNUD 2020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DPM PM Unud</dc:title>
  <dc:creator>ASUS</dc:creator>
  <cp:lastModifiedBy>ASUS</cp:lastModifiedBy>
  <cp:revision>105</cp:revision>
  <dcterms:created xsi:type="dcterms:W3CDTF">2020-01-13T08:54:26Z</dcterms:created>
  <dcterms:modified xsi:type="dcterms:W3CDTF">2020-02-10T08:06:18Z</dcterms:modified>
</cp:coreProperties>
</file>